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Montserrat"/>
      <p:regular r:id="rId32"/>
      <p:bold r:id="rId33"/>
      <p:italic r:id="rId34"/>
      <p:boldItalic r:id="rId35"/>
    </p:embeddedFont>
    <p:embeddedFont>
      <p:font typeface="Karla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3FB7023-437C-4712-AFA6-F2B4BB146BDC}">
  <a:tblStyle styleId="{03FB7023-437C-4712-AFA6-F2B4BB146B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Montserrat-bold.fntdata"/><Relationship Id="rId10" Type="http://schemas.openxmlformats.org/officeDocument/2006/relationships/slide" Target="slides/slide5.xml"/><Relationship Id="rId32" Type="http://schemas.openxmlformats.org/officeDocument/2006/relationships/font" Target="fonts/Montserrat-regular.fntdata"/><Relationship Id="rId13" Type="http://schemas.openxmlformats.org/officeDocument/2006/relationships/slide" Target="slides/slide8.xml"/><Relationship Id="rId35" Type="http://schemas.openxmlformats.org/officeDocument/2006/relationships/font" Target="fonts/Montserrat-bold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-italic.fntdata"/><Relationship Id="rId15" Type="http://schemas.openxmlformats.org/officeDocument/2006/relationships/slide" Target="slides/slide10.xml"/><Relationship Id="rId37" Type="http://schemas.openxmlformats.org/officeDocument/2006/relationships/font" Target="fonts/Karla-bold.fntdata"/><Relationship Id="rId14" Type="http://schemas.openxmlformats.org/officeDocument/2006/relationships/slide" Target="slides/slide9.xml"/><Relationship Id="rId36" Type="http://schemas.openxmlformats.org/officeDocument/2006/relationships/font" Target="fonts/Karla-regular.fntdata"/><Relationship Id="rId17" Type="http://schemas.openxmlformats.org/officeDocument/2006/relationships/slide" Target="slides/slide12.xml"/><Relationship Id="rId39" Type="http://schemas.openxmlformats.org/officeDocument/2006/relationships/font" Target="fonts/Karla-boldItalic.fntdata"/><Relationship Id="rId16" Type="http://schemas.openxmlformats.org/officeDocument/2006/relationships/slide" Target="slides/slide11.xml"/><Relationship Id="rId38" Type="http://schemas.openxmlformats.org/officeDocument/2006/relationships/font" Target="fonts/Karla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gustavus.edu/asc/fouryearplan.php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436ecd66e6_0_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436ecd66e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436ecd66e6_0_3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436ecd66e6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436ecd66e6_0_4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436ecd66e6_0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50ada10986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50ada1098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436ecd66e6_0_1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436ecd66e6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436ecd66e6_0_5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436ecd66e6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436ecd66e6_0_1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436ecd66e6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436ecd66e6_0_6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436ecd66e6_0_6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50ace16103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50ace161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2c97e3fdfe_0_16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2c97e3fdfe_0_16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50ace16103_0_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50ace1610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2fe82ce20a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2fe82ce2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2fe82ce20a_0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2fe82ce20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50ace16103_0_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150ace1610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50ace16103_0_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50ace16103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436ecd66e6_0_4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1436ecd66e6_0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436ecd66e6_0_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1436ecd66e6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2196F3"/>
                </a:solidFill>
                <a:latin typeface="Karla"/>
                <a:ea typeface="Karla"/>
                <a:cs typeface="Karla"/>
                <a:sym typeface="Karl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ASC - Creating Your Four-year plan</a:t>
            </a:r>
            <a:r>
              <a:rPr lang="en" sz="14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(share with students)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50ada10986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50ada109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50ada10986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50ada1098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2c97e3fdfe_0_16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2c97e3fdfe_0_16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436ecd66e6_0_1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436ecd66e6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50ada10986_0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50ada1098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50ada10986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50ada1098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436ecd66e6_0_2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436ecd66e6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892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967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648300" y="3175950"/>
            <a:ext cx="3530700" cy="118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3" name="Google Shape;63;p11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41000" y="4025300"/>
            <a:ext cx="78459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2000"/>
              <a:buNone/>
              <a:defRPr/>
            </a:lvl1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8" name="Google Shape;68;p12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" name="Google Shape;69;p1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">
  <p:cSld name="BLANK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1892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5" name="Google Shape;15;p3"/>
          <p:cNvSpPr/>
          <p:nvPr/>
        </p:nvSpPr>
        <p:spPr>
          <a:xfrm>
            <a:off x="-967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648300" y="1354750"/>
            <a:ext cx="3522300" cy="298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6724950" y="3265700"/>
            <a:ext cx="1906200" cy="103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1_2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1892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0" name="Google Shape;20;p4"/>
          <p:cNvSpPr/>
          <p:nvPr/>
        </p:nvSpPr>
        <p:spPr>
          <a:xfrm>
            <a:off x="-967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ig image">
  <p:cSld name="TITLE_1_2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209250" y="-9675"/>
            <a:ext cx="3076750" cy="5167075"/>
          </a:xfrm>
          <a:custGeom>
            <a:rect b="b" l="l" r="r" t="t"/>
            <a:pathLst>
              <a:path extrusionOk="0" h="206683" w="12307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6" name="Google Shape;26;p5"/>
          <p:cNvSpPr/>
          <p:nvPr/>
        </p:nvSpPr>
        <p:spPr>
          <a:xfrm>
            <a:off x="-19350" y="-9675"/>
            <a:ext cx="3076750" cy="5167075"/>
          </a:xfrm>
          <a:custGeom>
            <a:rect b="b" l="l" r="r" t="t"/>
            <a:pathLst>
              <a:path extrusionOk="0" h="206683" w="12307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1" name="Google Shape;31;p6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" name="Google Shape;32;p6"/>
          <p:cNvSpPr txBox="1"/>
          <p:nvPr/>
        </p:nvSpPr>
        <p:spPr>
          <a:xfrm>
            <a:off x="799645" y="697675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CCCCCC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12000">
              <a:solidFill>
                <a:srgbClr val="CCCC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838250" y="16573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▸"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7" name="Google Shape;37;p7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3" name="Google Shape;43;p8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body"/>
          </p:nvPr>
        </p:nvSpPr>
        <p:spPr>
          <a:xfrm>
            <a:off x="841001" y="1578025"/>
            <a:ext cx="2671800" cy="24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body"/>
          </p:nvPr>
        </p:nvSpPr>
        <p:spPr>
          <a:xfrm>
            <a:off x="3673842" y="1578025"/>
            <a:ext cx="2671800" cy="24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0" name="Google Shape;50;p9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1" name="Google Shape;51;p9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" type="body"/>
          </p:nvPr>
        </p:nvSpPr>
        <p:spPr>
          <a:xfrm>
            <a:off x="841000" y="1600975"/>
            <a:ext cx="20949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3043281" y="1600975"/>
            <a:ext cx="20949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4" name="Google Shape;54;p9"/>
          <p:cNvSpPr txBox="1"/>
          <p:nvPr>
            <p:ph idx="3" type="body"/>
          </p:nvPr>
        </p:nvSpPr>
        <p:spPr>
          <a:xfrm>
            <a:off x="5245562" y="1600975"/>
            <a:ext cx="20949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8" name="Google Shape;58;p10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9" name="Google Shape;59;p10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741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352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bit.ly/AdvisingStudentsFD22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hyperlink" Target="https://my.gustavus.edu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hyperlink" Target="https://my.gustavus.edu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hyperlink" Target="http://gustavus.edu/starfish" TargetMode="External"/><Relationship Id="rId5" Type="http://schemas.openxmlformats.org/officeDocument/2006/relationships/hyperlink" Target="http://gustavus.edu/starfish" TargetMode="External"/><Relationship Id="rId6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hyperlink" Target="http://gustavus.edu/starfish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lhecht@gustavus.edu" TargetMode="External"/><Relationship Id="rId4" Type="http://schemas.openxmlformats.org/officeDocument/2006/relationships/hyperlink" Target="mailto:jlalim@gustavus.edu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drive.google.com/file/d/1yKDLkjeI57GzM13DDA2PcuMB4rT4zlKX/view?usp=sharing" TargetMode="External"/><Relationship Id="rId4" Type="http://schemas.openxmlformats.org/officeDocument/2006/relationships/hyperlink" Target="https://drive.google.com/file/d/1Q1reJnhHGTLZsoM5gXQMDLf86CVLuMnk/view?usp=sharing" TargetMode="External"/><Relationship Id="rId5" Type="http://schemas.openxmlformats.org/officeDocument/2006/relationships/hyperlink" Target="https://drive.google.com/file/d/18y9SfsNh2jncGuGnJxMxhs4Q96ebGNmb/view?usp=sharing" TargetMode="External"/><Relationship Id="rId6" Type="http://schemas.openxmlformats.org/officeDocument/2006/relationships/hyperlink" Target="https://drive.google.com/file/d/1DnBJHvApBqPR9Nqwv6fEAtSWs37RFPng/view?usp=sharing" TargetMode="External"/></Relationships>
</file>

<file path=ppt/slides/_rels/slide26.xml.rels><?xml version="1.0" encoding="UTF-8" standalone="yes"?><Relationships xmlns="http://schemas.openxmlformats.org/package/2006/relationships"><Relationship Id="rId11" Type="http://schemas.openxmlformats.org/officeDocument/2006/relationships/hyperlink" Target="http://gustavus.edu/asc/fouryearplan.php" TargetMode="External"/><Relationship Id="rId10" Type="http://schemas.openxmlformats.org/officeDocument/2006/relationships/image" Target="../media/image11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gustavus.edu/asc/concertFiles/media/2022_Advising_Registration_Manual.pdf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s://gustavus.edu/general_catalog/current/" TargetMode="External"/><Relationship Id="rId5" Type="http://schemas.openxmlformats.org/officeDocument/2006/relationships/hyperlink" Target="https://gustavus.edu/career/health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://gustavus.edu/asc/faculty.php" TargetMode="External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my.gustavus.edu" TargetMode="External"/><Relationship Id="rId4" Type="http://schemas.openxmlformats.org/officeDocument/2006/relationships/hyperlink" Target="http://gustavus.edu/starfish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CD4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ctrTitle"/>
          </p:nvPr>
        </p:nvSpPr>
        <p:spPr>
          <a:xfrm>
            <a:off x="419700" y="2413950"/>
            <a:ext cx="4229100" cy="118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ADVISING </a:t>
            </a:r>
            <a:r>
              <a:rPr lang="en">
                <a:solidFill>
                  <a:srgbClr val="00BCD4"/>
                </a:solidFill>
              </a:rPr>
              <a:t>STUDENTS</a:t>
            </a:r>
            <a:endParaRPr/>
          </a:p>
        </p:txBody>
      </p:sp>
      <p:grpSp>
        <p:nvGrpSpPr>
          <p:cNvPr id="77" name="Google Shape;77;p14"/>
          <p:cNvGrpSpPr/>
          <p:nvPr/>
        </p:nvGrpSpPr>
        <p:grpSpPr>
          <a:xfrm>
            <a:off x="514173" y="1919787"/>
            <a:ext cx="502628" cy="446613"/>
            <a:chOff x="3927500" y="301425"/>
            <a:chExt cx="461550" cy="411625"/>
          </a:xfrm>
        </p:grpSpPr>
        <p:sp>
          <p:nvSpPr>
            <p:cNvPr id="78" name="Google Shape;78;p14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rgbClr val="8BC3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8BC3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8BC3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rgbClr val="8BC3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rgbClr val="8BC3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8BC3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rgbClr val="8BC3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rgbClr val="8BC3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8BC3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rgbClr val="8BC3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rgbClr val="8BC3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rgbClr val="8BC3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rgbClr val="8BC3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rgbClr val="8BC3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rgbClr val="8BC3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rgbClr val="8BC3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rgbClr val="8BC3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rgbClr val="8BC3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rgbClr val="8BC3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rgbClr val="8BC3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rgbClr val="8BC3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rgbClr val="8BC3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rgbClr val="8BC3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rgbClr val="8BC3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rgbClr val="8BC3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8BC3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8BC3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" name="Google Shape;105;p14"/>
          <p:cNvSpPr txBox="1"/>
          <p:nvPr/>
        </p:nvSpPr>
        <p:spPr>
          <a:xfrm>
            <a:off x="558475" y="4051525"/>
            <a:ext cx="4415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Karla"/>
                <a:ea typeface="Karla"/>
                <a:cs typeface="Karla"/>
                <a:sym typeface="Karla"/>
              </a:rPr>
              <a:t>Access these slides at: </a:t>
            </a:r>
            <a:r>
              <a:rPr lang="en" sz="1800">
                <a:solidFill>
                  <a:schemeClr val="hlink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3"/>
              </a:rPr>
              <a:t>https://bit.ly/AdvisingStudentsFD22</a:t>
            </a:r>
            <a:r>
              <a:rPr lang="en" sz="1800">
                <a:latin typeface="Karla"/>
                <a:ea typeface="Karla"/>
                <a:cs typeface="Karla"/>
                <a:sym typeface="Karla"/>
              </a:rPr>
              <a:t> </a:t>
            </a:r>
            <a:endParaRPr sz="1800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/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MyGustavus</a:t>
            </a:r>
            <a:endParaRPr/>
          </a:p>
        </p:txBody>
      </p:sp>
      <p:sp>
        <p:nvSpPr>
          <p:cNvPr id="190" name="Google Shape;190;p2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1" name="Google Shape;19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350" y="1553625"/>
            <a:ext cx="6921651" cy="328507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3"/>
          <p:cNvSpPr/>
          <p:nvPr/>
        </p:nvSpPr>
        <p:spPr>
          <a:xfrm>
            <a:off x="552637" y="3528100"/>
            <a:ext cx="3271200" cy="652500"/>
          </a:xfrm>
          <a:prstGeom prst="ellipse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3"/>
          <p:cNvSpPr txBox="1"/>
          <p:nvPr/>
        </p:nvSpPr>
        <p:spPr>
          <a:xfrm>
            <a:off x="4479371" y="1152685"/>
            <a:ext cx="282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students use </a:t>
            </a:r>
            <a:r>
              <a:rPr b="1" lang="en">
                <a:solidFill>
                  <a:srgbClr val="4CAF50"/>
                </a:solidFill>
                <a:latin typeface="Karla"/>
                <a:ea typeface="Karla"/>
                <a:cs typeface="Karla"/>
                <a:sym typeface="Karla"/>
              </a:rPr>
              <a:t>Student Planning</a:t>
            </a:r>
            <a:endParaRPr b="1">
              <a:solidFill>
                <a:srgbClr val="4CAF5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4" name="Google Shape;194;p23"/>
          <p:cNvSpPr/>
          <p:nvPr/>
        </p:nvSpPr>
        <p:spPr>
          <a:xfrm>
            <a:off x="4200736" y="11183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solidFill>
            <a:srgbClr val="FF0000"/>
          </a:solidFill>
          <a:ln cap="rnd" cmpd="sng" w="121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5" name="Google Shape;19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54" y="363752"/>
            <a:ext cx="650725" cy="65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3"/>
          <p:cNvSpPr txBox="1"/>
          <p:nvPr/>
        </p:nvSpPr>
        <p:spPr>
          <a:xfrm>
            <a:off x="596298" y="54770"/>
            <a:ext cx="4030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https://my.gustavus.edu</a:t>
            </a:r>
            <a:r>
              <a:rPr lang="en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100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/>
          <p:nvPr/>
        </p:nvSpPr>
        <p:spPr>
          <a:xfrm>
            <a:off x="985075" y="1111475"/>
            <a:ext cx="426900" cy="393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4"/>
          <p:cNvSpPr txBox="1"/>
          <p:nvPr>
            <p:ph idx="1" type="body"/>
          </p:nvPr>
        </p:nvSpPr>
        <p:spPr>
          <a:xfrm>
            <a:off x="838250" y="1657350"/>
            <a:ext cx="5324100" cy="11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</a:t>
            </a:r>
            <a:r>
              <a:rPr lang="en"/>
              <a:t> </a:t>
            </a:r>
            <a:r>
              <a:rPr lang="en">
                <a:solidFill>
                  <a:schemeClr val="accent3"/>
                </a:solidFill>
              </a:rPr>
              <a:t>MyGustavus</a:t>
            </a:r>
            <a:r>
              <a:rPr lang="en"/>
              <a:t>,</a:t>
            </a:r>
            <a:r>
              <a:rPr lang="en"/>
              <a:t> pick one of your advisees and…</a:t>
            </a:r>
            <a:endParaRPr/>
          </a:p>
        </p:txBody>
      </p:sp>
      <p:sp>
        <p:nvSpPr>
          <p:cNvPr id="203" name="Google Shape;203;p2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4" name="Google Shape;20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7654" y="973352"/>
            <a:ext cx="650725" cy="65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4"/>
          <p:cNvSpPr txBox="1"/>
          <p:nvPr/>
        </p:nvSpPr>
        <p:spPr>
          <a:xfrm>
            <a:off x="1434498" y="664370"/>
            <a:ext cx="4030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https://my.gustavus.edu</a:t>
            </a:r>
            <a:r>
              <a:rPr lang="en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1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6" name="Google Shape;206;p24"/>
          <p:cNvSpPr txBox="1"/>
          <p:nvPr/>
        </p:nvSpPr>
        <p:spPr>
          <a:xfrm>
            <a:off x="1568111" y="2633250"/>
            <a:ext cx="66528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…view their weekly schedule for this fall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…determine which curriculum they are following (LAP, Three Crowns, CHAL)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…see if they are planning any courses for next semester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/>
          <p:nvPr>
            <p:ph idx="4294967295" type="ctrTitle"/>
          </p:nvPr>
        </p:nvSpPr>
        <p:spPr>
          <a:xfrm>
            <a:off x="669100" y="2650150"/>
            <a:ext cx="6844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What </a:t>
            </a:r>
            <a:r>
              <a:rPr lang="en" sz="6000">
                <a:solidFill>
                  <a:schemeClr val="accent3"/>
                </a:solidFill>
              </a:rPr>
              <a:t>questions</a:t>
            </a:r>
            <a:r>
              <a:rPr lang="en" sz="6000">
                <a:solidFill>
                  <a:srgbClr val="F44336"/>
                </a:solidFill>
              </a:rPr>
              <a:t> </a:t>
            </a:r>
            <a:r>
              <a:rPr lang="en" sz="6000"/>
              <a:t>do you have right now</a:t>
            </a:r>
            <a:r>
              <a:rPr lang="en" sz="6000"/>
              <a:t>?</a:t>
            </a:r>
            <a:endParaRPr sz="6000">
              <a:solidFill>
                <a:srgbClr val="F44336"/>
              </a:solidFill>
            </a:endParaRPr>
          </a:p>
        </p:txBody>
      </p:sp>
      <p:sp>
        <p:nvSpPr>
          <p:cNvPr id="212" name="Google Shape;212;p2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/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Starfish</a:t>
            </a:r>
            <a:endParaRPr/>
          </a:p>
        </p:txBody>
      </p:sp>
      <p:sp>
        <p:nvSpPr>
          <p:cNvPr id="218" name="Google Shape;218;p2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9" name="Google Shape;2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54" y="363752"/>
            <a:ext cx="650725" cy="65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6"/>
          <p:cNvSpPr txBox="1"/>
          <p:nvPr/>
        </p:nvSpPr>
        <p:spPr>
          <a:xfrm>
            <a:off x="596298" y="54770"/>
            <a:ext cx="4030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</a:t>
            </a:r>
            <a:r>
              <a:rPr lang="en" sz="2100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gustavus.edu/starfish</a:t>
            </a:r>
            <a:r>
              <a:rPr lang="en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100"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221" name="Google Shape;22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4444" y="1329020"/>
            <a:ext cx="7378514" cy="343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"/>
          <p:cNvSpPr txBox="1"/>
          <p:nvPr>
            <p:ph type="title"/>
          </p:nvPr>
        </p:nvSpPr>
        <p:spPr>
          <a:xfrm>
            <a:off x="838350" y="893500"/>
            <a:ext cx="61065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Advising Notes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27" name="Google Shape;227;p27"/>
          <p:cNvSpPr txBox="1"/>
          <p:nvPr>
            <p:ph idx="1" type="body"/>
          </p:nvPr>
        </p:nvSpPr>
        <p:spPr>
          <a:xfrm>
            <a:off x="838250" y="1504950"/>
            <a:ext cx="3553500" cy="25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For academic advisors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Visible by new advisors, </a:t>
            </a:r>
            <a:r>
              <a:rPr lang="en"/>
              <a:t>unless</a:t>
            </a:r>
            <a:r>
              <a:rPr lang="en"/>
              <a:t> sharing is set to </a:t>
            </a:r>
            <a:r>
              <a:rPr i="1" lang="en"/>
              <a:t>private</a:t>
            </a:r>
            <a:endParaRPr b="1"/>
          </a:p>
        </p:txBody>
      </p:sp>
      <p:grpSp>
        <p:nvGrpSpPr>
          <p:cNvPr id="228" name="Google Shape;228;p27"/>
          <p:cNvGrpSpPr/>
          <p:nvPr/>
        </p:nvGrpSpPr>
        <p:grpSpPr>
          <a:xfrm>
            <a:off x="301521" y="869243"/>
            <a:ext cx="457190" cy="457120"/>
            <a:chOff x="1923675" y="1633650"/>
            <a:chExt cx="436000" cy="435975"/>
          </a:xfrm>
        </p:grpSpPr>
        <p:sp>
          <p:nvSpPr>
            <p:cNvPr id="229" name="Google Shape;229;p27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7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7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7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7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7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5" name="Google Shape;235;p2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6" name="Google Shape;236;p27"/>
          <p:cNvSpPr txBox="1"/>
          <p:nvPr/>
        </p:nvSpPr>
        <p:spPr>
          <a:xfrm>
            <a:off x="784525" y="3943850"/>
            <a:ext cx="2261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3"/>
                </a:solidFill>
                <a:latin typeface="Karla"/>
                <a:ea typeface="Karla"/>
                <a:cs typeface="Karla"/>
                <a:sym typeface="Karla"/>
              </a:rPr>
              <a:t>Student MAY get a copy of the note; </a:t>
            </a:r>
            <a:br>
              <a:rPr lang="en" sz="1700">
                <a:solidFill>
                  <a:schemeClr val="accent3"/>
                </a:solidFill>
                <a:latin typeface="Karla"/>
                <a:ea typeface="Karla"/>
                <a:cs typeface="Karla"/>
                <a:sym typeface="Karla"/>
              </a:rPr>
            </a:br>
            <a:r>
              <a:rPr lang="en" sz="1700">
                <a:solidFill>
                  <a:schemeClr val="accent3"/>
                </a:solidFill>
                <a:latin typeface="Karla"/>
                <a:ea typeface="Karla"/>
                <a:cs typeface="Karla"/>
                <a:sym typeface="Karla"/>
              </a:rPr>
              <a:t>you choose.</a:t>
            </a:r>
            <a:endParaRPr sz="1700">
              <a:solidFill>
                <a:schemeClr val="accent3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237" name="Google Shape;237;p27"/>
          <p:cNvGrpSpPr/>
          <p:nvPr/>
        </p:nvGrpSpPr>
        <p:grpSpPr>
          <a:xfrm>
            <a:off x="209820" y="4020044"/>
            <a:ext cx="548684" cy="805986"/>
            <a:chOff x="4630125" y="278900"/>
            <a:chExt cx="400675" cy="456675"/>
          </a:xfrm>
        </p:grpSpPr>
        <p:sp>
          <p:nvSpPr>
            <p:cNvPr id="238" name="Google Shape;238;p27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7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7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7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42" name="Google Shape;2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1700" y="935172"/>
            <a:ext cx="3848000" cy="368587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8"/>
          <p:cNvSpPr txBox="1"/>
          <p:nvPr>
            <p:ph type="title"/>
          </p:nvPr>
        </p:nvSpPr>
        <p:spPr>
          <a:xfrm>
            <a:off x="838350" y="893500"/>
            <a:ext cx="61065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Academic Alert →</a:t>
            </a:r>
            <a:r>
              <a:rPr lang="en">
                <a:solidFill>
                  <a:schemeClr val="accent3"/>
                </a:solidFill>
              </a:rPr>
              <a:t>     Raise a Flag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48" name="Google Shape;248;p28"/>
          <p:cNvSpPr txBox="1"/>
          <p:nvPr>
            <p:ph idx="1" type="body"/>
          </p:nvPr>
        </p:nvSpPr>
        <p:spPr>
          <a:xfrm>
            <a:off x="838250" y="1504950"/>
            <a:ext cx="5622600" cy="25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Concerns: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▹"/>
            </a:pPr>
            <a:r>
              <a:rPr lang="en"/>
              <a:t>Academic</a:t>
            </a:r>
            <a:br>
              <a:rPr lang="en"/>
            </a:br>
            <a:r>
              <a:rPr lang="en"/>
              <a:t>   </a:t>
            </a:r>
            <a:r>
              <a:rPr lang="en" sz="1600"/>
              <a:t>to ASC</a:t>
            </a:r>
            <a:endParaRPr sz="16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▹"/>
            </a:pPr>
            <a:r>
              <a:rPr lang="en"/>
              <a:t>Wellbeing</a:t>
            </a:r>
            <a:br>
              <a:rPr lang="en"/>
            </a:br>
            <a:r>
              <a:rPr lang="en"/>
              <a:t>   </a:t>
            </a:r>
            <a:r>
              <a:rPr lang="en" sz="1600"/>
              <a:t>to Dean of Students</a:t>
            </a:r>
            <a:endParaRPr sz="1600"/>
          </a:p>
        </p:txBody>
      </p:sp>
      <p:grpSp>
        <p:nvGrpSpPr>
          <p:cNvPr id="249" name="Google Shape;249;p28"/>
          <p:cNvGrpSpPr/>
          <p:nvPr/>
        </p:nvGrpSpPr>
        <p:grpSpPr>
          <a:xfrm>
            <a:off x="301521" y="869243"/>
            <a:ext cx="457190" cy="457120"/>
            <a:chOff x="1923675" y="1633650"/>
            <a:chExt cx="436000" cy="435975"/>
          </a:xfrm>
        </p:grpSpPr>
        <p:sp>
          <p:nvSpPr>
            <p:cNvPr id="250" name="Google Shape;250;p28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6" name="Google Shape;256;p2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7" name="Google Shape;257;p28"/>
          <p:cNvGrpSpPr/>
          <p:nvPr/>
        </p:nvGrpSpPr>
        <p:grpSpPr>
          <a:xfrm>
            <a:off x="3762489" y="806069"/>
            <a:ext cx="299911" cy="424768"/>
            <a:chOff x="3979850" y="1598950"/>
            <a:chExt cx="356825" cy="505375"/>
          </a:xfrm>
        </p:grpSpPr>
        <p:sp>
          <p:nvSpPr>
            <p:cNvPr id="258" name="Google Shape;258;p28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60" name="Google Shape;2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1875" y="1527849"/>
            <a:ext cx="4962700" cy="30733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8"/>
          <p:cNvSpPr txBox="1"/>
          <p:nvPr/>
        </p:nvSpPr>
        <p:spPr>
          <a:xfrm>
            <a:off x="784525" y="3943850"/>
            <a:ext cx="2261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3"/>
                </a:solidFill>
                <a:latin typeface="Karla"/>
                <a:ea typeface="Karla"/>
                <a:cs typeface="Karla"/>
                <a:sym typeface="Karla"/>
              </a:rPr>
              <a:t>Student does NOT get a copy of the </a:t>
            </a:r>
            <a:r>
              <a:rPr lang="en" sz="1700">
                <a:solidFill>
                  <a:schemeClr val="accent3"/>
                </a:solidFill>
                <a:latin typeface="Karla"/>
                <a:ea typeface="Karla"/>
                <a:cs typeface="Karla"/>
                <a:sym typeface="Karla"/>
              </a:rPr>
              <a:t>flag.</a:t>
            </a:r>
            <a:endParaRPr sz="1700">
              <a:solidFill>
                <a:schemeClr val="accent3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62" name="Google Shape;262;p28"/>
          <p:cNvSpPr/>
          <p:nvPr/>
        </p:nvSpPr>
        <p:spPr>
          <a:xfrm>
            <a:off x="255751" y="3763173"/>
            <a:ext cx="548704" cy="761820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"/>
          <p:cNvSpPr txBox="1"/>
          <p:nvPr>
            <p:ph type="title"/>
          </p:nvPr>
        </p:nvSpPr>
        <p:spPr>
          <a:xfrm>
            <a:off x="838350" y="893500"/>
            <a:ext cx="61065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Send a Referral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68" name="Google Shape;268;p29"/>
          <p:cNvSpPr txBox="1"/>
          <p:nvPr>
            <p:ph idx="1" type="body"/>
          </p:nvPr>
        </p:nvSpPr>
        <p:spPr>
          <a:xfrm>
            <a:off x="838250" y="1504950"/>
            <a:ext cx="5622600" cy="25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Offices</a:t>
            </a:r>
            <a:r>
              <a:rPr lang="en"/>
              <a:t>: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▹"/>
            </a:pPr>
            <a:r>
              <a:rPr lang="en"/>
              <a:t>ASC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▹"/>
            </a:pPr>
            <a:r>
              <a:rPr lang="en"/>
              <a:t>Career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▹"/>
            </a:pPr>
            <a:r>
              <a:rPr lang="en"/>
              <a:t>CICE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▹"/>
            </a:pPr>
            <a:r>
              <a:rPr lang="en"/>
              <a:t>Fellowships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▹"/>
            </a:pPr>
            <a:r>
              <a:rPr lang="en"/>
              <a:t>Financial Aid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▹"/>
            </a:pPr>
            <a:r>
              <a:rPr lang="en"/>
              <a:t>Library</a:t>
            </a:r>
            <a:endParaRPr/>
          </a:p>
        </p:txBody>
      </p:sp>
      <p:grpSp>
        <p:nvGrpSpPr>
          <p:cNvPr id="269" name="Google Shape;269;p29"/>
          <p:cNvGrpSpPr/>
          <p:nvPr/>
        </p:nvGrpSpPr>
        <p:grpSpPr>
          <a:xfrm>
            <a:off x="301521" y="869243"/>
            <a:ext cx="457190" cy="457120"/>
            <a:chOff x="1923675" y="1633650"/>
            <a:chExt cx="436000" cy="435975"/>
          </a:xfrm>
        </p:grpSpPr>
        <p:sp>
          <p:nvSpPr>
            <p:cNvPr id="270" name="Google Shape;270;p29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9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6" name="Google Shape;276;p2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7" name="Google Shape;277;p29"/>
          <p:cNvSpPr txBox="1"/>
          <p:nvPr/>
        </p:nvSpPr>
        <p:spPr>
          <a:xfrm>
            <a:off x="784525" y="3943850"/>
            <a:ext cx="2261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  <a:latin typeface="Karla"/>
                <a:ea typeface="Karla"/>
                <a:cs typeface="Karla"/>
                <a:sym typeface="Karla"/>
              </a:rPr>
              <a:t>Student DOES get a copy of the referral.</a:t>
            </a:r>
            <a:endParaRPr sz="1700">
              <a:solidFill>
                <a:srgbClr val="FF000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8" name="Google Shape;278;p29"/>
          <p:cNvSpPr/>
          <p:nvPr/>
        </p:nvSpPr>
        <p:spPr>
          <a:xfrm>
            <a:off x="133801" y="3771423"/>
            <a:ext cx="677592" cy="761818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9" name="Google Shape;27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9470" y="1504950"/>
            <a:ext cx="5466316" cy="302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0"/>
          <p:cNvSpPr/>
          <p:nvPr/>
        </p:nvSpPr>
        <p:spPr>
          <a:xfrm>
            <a:off x="985075" y="1111475"/>
            <a:ext cx="426900" cy="393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0"/>
          <p:cNvSpPr txBox="1"/>
          <p:nvPr>
            <p:ph idx="1" type="body"/>
          </p:nvPr>
        </p:nvSpPr>
        <p:spPr>
          <a:xfrm>
            <a:off x="838250" y="1657350"/>
            <a:ext cx="5324100" cy="11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Open </a:t>
            </a:r>
            <a:r>
              <a:rPr lang="en">
                <a:solidFill>
                  <a:schemeClr val="accent6"/>
                </a:solidFill>
                <a:highlight>
                  <a:srgbClr val="607D8B"/>
                </a:highlight>
              </a:rPr>
              <a:t>Starfish</a:t>
            </a:r>
            <a:r>
              <a:rPr lang="en"/>
              <a:t>. Look through 5 of your students. Did any of them…</a:t>
            </a:r>
            <a:endParaRPr/>
          </a:p>
        </p:txBody>
      </p:sp>
      <p:sp>
        <p:nvSpPr>
          <p:cNvPr id="286" name="Google Shape;286;p3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7" name="Google Shape;28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7654" y="973352"/>
            <a:ext cx="650725" cy="65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0"/>
          <p:cNvSpPr txBox="1"/>
          <p:nvPr/>
        </p:nvSpPr>
        <p:spPr>
          <a:xfrm>
            <a:off x="1434498" y="664370"/>
            <a:ext cx="4030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https://gustavus.edu/starfish</a:t>
            </a:r>
            <a:r>
              <a:rPr lang="en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1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89" name="Google Shape;289;p30"/>
          <p:cNvSpPr txBox="1"/>
          <p:nvPr/>
        </p:nvSpPr>
        <p:spPr>
          <a:xfrm>
            <a:off x="1603101" y="2633250"/>
            <a:ext cx="66528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…have an Advising Note?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…identify as a first-generation student?</a:t>
            </a:r>
            <a:endParaRPr sz="2400">
              <a:solidFill>
                <a:schemeClr val="dk1"/>
              </a:solidFill>
              <a:highlight>
                <a:schemeClr val="accent6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…academic standing?</a:t>
            </a:r>
            <a:br>
              <a:rPr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…have a registration hold?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…have flags or referrals?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1"/>
          <p:cNvSpPr txBox="1"/>
          <p:nvPr>
            <p:ph idx="4294967295" type="ctrTitle"/>
          </p:nvPr>
        </p:nvSpPr>
        <p:spPr>
          <a:xfrm>
            <a:off x="669100" y="2650150"/>
            <a:ext cx="6844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What </a:t>
            </a:r>
            <a:r>
              <a:rPr lang="en" sz="6000">
                <a:solidFill>
                  <a:schemeClr val="accent3"/>
                </a:solidFill>
              </a:rPr>
              <a:t>questions</a:t>
            </a:r>
            <a:r>
              <a:rPr lang="en" sz="6000">
                <a:solidFill>
                  <a:srgbClr val="F44336"/>
                </a:solidFill>
              </a:rPr>
              <a:t> </a:t>
            </a:r>
            <a:r>
              <a:rPr lang="en" sz="6000"/>
              <a:t>do you have right now?</a:t>
            </a:r>
            <a:endParaRPr sz="6000">
              <a:solidFill>
                <a:srgbClr val="F44336"/>
              </a:solidFill>
            </a:endParaRPr>
          </a:p>
        </p:txBody>
      </p:sp>
      <p:sp>
        <p:nvSpPr>
          <p:cNvPr id="295" name="Google Shape;295;p3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107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2"/>
          <p:cNvSpPr txBox="1"/>
          <p:nvPr>
            <p:ph type="ctrTitle"/>
          </p:nvPr>
        </p:nvSpPr>
        <p:spPr>
          <a:xfrm>
            <a:off x="648300" y="1354750"/>
            <a:ext cx="3773100" cy="298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C107"/>
                </a:solidFill>
              </a:rPr>
              <a:t>3</a:t>
            </a:r>
            <a:r>
              <a:rPr lang="en" sz="7200">
                <a:solidFill>
                  <a:srgbClr val="FFC107"/>
                </a:solidFill>
              </a:rPr>
              <a:t>.</a:t>
            </a:r>
            <a:endParaRPr sz="7200">
              <a:solidFill>
                <a:srgbClr val="FFC10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ADVISING PROCESS</a:t>
            </a:r>
            <a:endParaRPr/>
          </a:p>
        </p:txBody>
      </p:sp>
      <p:sp>
        <p:nvSpPr>
          <p:cNvPr id="301" name="Google Shape;301;p32"/>
          <p:cNvSpPr txBox="1"/>
          <p:nvPr>
            <p:ph idx="1" type="subTitle"/>
          </p:nvPr>
        </p:nvSpPr>
        <p:spPr>
          <a:xfrm>
            <a:off x="5568575" y="3265700"/>
            <a:ext cx="3062700" cy="103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Establish, Practice,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And/Or Refine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2" name="Google Shape;302;p32"/>
          <p:cNvSpPr txBox="1"/>
          <p:nvPr>
            <p:ph idx="4294967295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idx="4294967295" type="ctrTitle"/>
          </p:nvPr>
        </p:nvSpPr>
        <p:spPr>
          <a:xfrm>
            <a:off x="685800" y="668950"/>
            <a:ext cx="4531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</a:rPr>
              <a:t>HELLO!</a:t>
            </a:r>
            <a:endParaRPr sz="3600">
              <a:solidFill>
                <a:schemeClr val="accent1"/>
              </a:solidFill>
            </a:endParaRPr>
          </a:p>
        </p:txBody>
      </p:sp>
      <p:sp>
        <p:nvSpPr>
          <p:cNvPr id="111" name="Google Shape;111;p15"/>
          <p:cNvSpPr txBox="1"/>
          <p:nvPr>
            <p:ph idx="4294967295" type="subTitle"/>
          </p:nvPr>
        </p:nvSpPr>
        <p:spPr>
          <a:xfrm>
            <a:off x="685800" y="1792325"/>
            <a:ext cx="4531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Lauren Hecht</a:t>
            </a:r>
            <a:endParaRPr sz="3600"/>
          </a:p>
        </p:txBody>
      </p:sp>
      <p:sp>
        <p:nvSpPr>
          <p:cNvPr id="112" name="Google Shape;112;p15"/>
          <p:cNvSpPr txBox="1"/>
          <p:nvPr>
            <p:ph idx="4294967295" type="body"/>
          </p:nvPr>
        </p:nvSpPr>
        <p:spPr>
          <a:xfrm>
            <a:off x="685800" y="2388200"/>
            <a:ext cx="5620200" cy="10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FTS Director; Psychological Science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lhecht@gustavus.edu</a:t>
            </a:r>
            <a:r>
              <a:rPr lang="en"/>
              <a:t> </a:t>
            </a:r>
            <a:endParaRPr/>
          </a:p>
        </p:txBody>
      </p:sp>
      <p:grpSp>
        <p:nvGrpSpPr>
          <p:cNvPr id="113" name="Google Shape;113;p15"/>
          <p:cNvGrpSpPr/>
          <p:nvPr/>
        </p:nvGrpSpPr>
        <p:grpSpPr>
          <a:xfrm>
            <a:off x="785304" y="412467"/>
            <a:ext cx="462632" cy="462632"/>
            <a:chOff x="1278900" y="2333250"/>
            <a:chExt cx="381175" cy="381175"/>
          </a:xfrm>
        </p:grpSpPr>
        <p:sp>
          <p:nvSpPr>
            <p:cNvPr id="114" name="Google Shape;114;p15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" name="Google Shape;118;p1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15"/>
          <p:cNvSpPr txBox="1"/>
          <p:nvPr>
            <p:ph idx="4294967295" type="subTitle"/>
          </p:nvPr>
        </p:nvSpPr>
        <p:spPr>
          <a:xfrm>
            <a:off x="685800" y="3327042"/>
            <a:ext cx="4531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Kate Knutson</a:t>
            </a:r>
            <a:endParaRPr sz="3600"/>
          </a:p>
        </p:txBody>
      </p:sp>
      <p:sp>
        <p:nvSpPr>
          <p:cNvPr id="120" name="Google Shape;120;p15"/>
          <p:cNvSpPr txBox="1"/>
          <p:nvPr>
            <p:ph idx="4294967295" type="body"/>
          </p:nvPr>
        </p:nvSpPr>
        <p:spPr>
          <a:xfrm>
            <a:off x="685800" y="3922917"/>
            <a:ext cx="5620200" cy="10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Political Science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knutson</a:t>
            </a:r>
            <a:r>
              <a:rPr lang="en" u="sng">
                <a:solidFill>
                  <a:schemeClr val="hlink"/>
                </a:solidFill>
                <a:hlinkClick r:id="rId4"/>
              </a:rPr>
              <a:t>@gustavus.edu</a:t>
            </a:r>
            <a:r>
              <a:rPr lang="en"/>
              <a:t> 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6389825" y="4930025"/>
            <a:ext cx="192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Karla"/>
                <a:ea typeface="Karla"/>
                <a:cs typeface="Karla"/>
                <a:sym typeface="Karla"/>
              </a:rPr>
              <a:t>Slide templates from Slides Carnival</a:t>
            </a:r>
            <a:endParaRPr sz="800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107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3"/>
          <p:cNvSpPr txBox="1"/>
          <p:nvPr>
            <p:ph type="title"/>
          </p:nvPr>
        </p:nvSpPr>
        <p:spPr>
          <a:xfrm>
            <a:off x="464200" y="231450"/>
            <a:ext cx="66177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C107"/>
                </a:highlight>
              </a:rPr>
              <a:t>APPRECIATIVE</a:t>
            </a:r>
            <a:r>
              <a:rPr lang="en"/>
              <a:t> ADVISING</a:t>
            </a:r>
            <a:endParaRPr/>
          </a:p>
        </p:txBody>
      </p:sp>
      <p:sp>
        <p:nvSpPr>
          <p:cNvPr id="308" name="Google Shape;308;p3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9" name="Google Shape;30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869550"/>
            <a:ext cx="4682337" cy="4121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107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4"/>
          <p:cNvSpPr txBox="1"/>
          <p:nvPr>
            <p:ph idx="1" type="body"/>
          </p:nvPr>
        </p:nvSpPr>
        <p:spPr>
          <a:xfrm>
            <a:off x="801900" y="1711875"/>
            <a:ext cx="6016500" cy="29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Scenario</a:t>
            </a:r>
            <a:r>
              <a:rPr lang="en"/>
              <a:t> #1:  You agree to advise a</a:t>
            </a:r>
            <a:r>
              <a:rPr lang="en"/>
              <a:t> </a:t>
            </a:r>
            <a:r>
              <a:rPr lang="en">
                <a:solidFill>
                  <a:schemeClr val="accent6"/>
                </a:solidFill>
                <a:highlight>
                  <a:srgbClr val="607D8B"/>
                </a:highlight>
              </a:rPr>
              <a:t>first-year undeclared</a:t>
            </a:r>
            <a:r>
              <a:rPr lang="en"/>
              <a:t> student whose advisor is on leave in spring.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Scenario #2:  You just agreed to be </a:t>
            </a:r>
            <a:r>
              <a:rPr lang="en">
                <a:solidFill>
                  <a:schemeClr val="accent6"/>
                </a:solidFill>
                <a:highlight>
                  <a:srgbClr val="607D8B"/>
                </a:highlight>
              </a:rPr>
              <a:t>major advisor</a:t>
            </a:r>
            <a:r>
              <a:rPr lang="en"/>
              <a:t> for a transfer student with junior status. </a:t>
            </a:r>
            <a:endParaRPr/>
          </a:p>
        </p:txBody>
      </p:sp>
      <p:sp>
        <p:nvSpPr>
          <p:cNvPr id="315" name="Google Shape;315;p3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6" name="Google Shape;316;p34"/>
          <p:cNvGrpSpPr/>
          <p:nvPr/>
        </p:nvGrpSpPr>
        <p:grpSpPr>
          <a:xfrm>
            <a:off x="901238" y="973350"/>
            <a:ext cx="650725" cy="650725"/>
            <a:chOff x="1379938" y="962725"/>
            <a:chExt cx="650725" cy="650725"/>
          </a:xfrm>
        </p:grpSpPr>
        <p:sp>
          <p:nvSpPr>
            <p:cNvPr id="317" name="Google Shape;317;p34"/>
            <p:cNvSpPr/>
            <p:nvPr/>
          </p:nvSpPr>
          <p:spPr>
            <a:xfrm>
              <a:off x="1380850" y="987488"/>
              <a:ext cx="648900" cy="6012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18" name="Google Shape;318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79938" y="962725"/>
              <a:ext cx="650725" cy="650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9" name="Google Shape;319;p34"/>
          <p:cNvSpPr txBox="1"/>
          <p:nvPr>
            <p:ph idx="4294967295" type="title"/>
          </p:nvPr>
        </p:nvSpPr>
        <p:spPr>
          <a:xfrm>
            <a:off x="464200" y="231450"/>
            <a:ext cx="66177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C107"/>
                </a:highlight>
              </a:rPr>
              <a:t>ROLE</a:t>
            </a:r>
            <a:r>
              <a:rPr lang="en"/>
              <a:t> PLAYING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107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5"/>
          <p:cNvSpPr txBox="1"/>
          <p:nvPr>
            <p:ph idx="1" type="body"/>
          </p:nvPr>
        </p:nvSpPr>
        <p:spPr>
          <a:xfrm>
            <a:off x="838250" y="1657350"/>
            <a:ext cx="6016500" cy="29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Scenario #3:  You’ve become </a:t>
            </a:r>
            <a:r>
              <a:rPr lang="en">
                <a:solidFill>
                  <a:srgbClr val="FFEB3B"/>
                </a:solidFill>
                <a:highlight>
                  <a:srgbClr val="607D8B"/>
                </a:highlight>
              </a:rPr>
              <a:t>major advisor</a:t>
            </a:r>
            <a:r>
              <a:rPr lang="en"/>
              <a:t> for a student behind on credits and on an academic sanction.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Scenario #4:  You’re still advising a </a:t>
            </a:r>
            <a:r>
              <a:rPr lang="en">
                <a:solidFill>
                  <a:schemeClr val="accent6"/>
                </a:solidFill>
                <a:highlight>
                  <a:srgbClr val="607D8B"/>
                </a:highlight>
              </a:rPr>
              <a:t>second-year undeclared</a:t>
            </a:r>
            <a:r>
              <a:rPr lang="en"/>
              <a:t> advisee waiting for acceptance into a major with an application procedure.</a:t>
            </a:r>
            <a:r>
              <a:rPr lang="en"/>
              <a:t> </a:t>
            </a:r>
            <a:endParaRPr/>
          </a:p>
        </p:txBody>
      </p:sp>
      <p:sp>
        <p:nvSpPr>
          <p:cNvPr id="325" name="Google Shape;325;p3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6" name="Google Shape;326;p35"/>
          <p:cNvGrpSpPr/>
          <p:nvPr/>
        </p:nvGrpSpPr>
        <p:grpSpPr>
          <a:xfrm>
            <a:off x="901238" y="973350"/>
            <a:ext cx="650725" cy="650725"/>
            <a:chOff x="1379938" y="962725"/>
            <a:chExt cx="650725" cy="650725"/>
          </a:xfrm>
        </p:grpSpPr>
        <p:sp>
          <p:nvSpPr>
            <p:cNvPr id="327" name="Google Shape;327;p35"/>
            <p:cNvSpPr/>
            <p:nvPr/>
          </p:nvSpPr>
          <p:spPr>
            <a:xfrm>
              <a:off x="1380850" y="987488"/>
              <a:ext cx="648900" cy="6012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28" name="Google Shape;328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79938" y="962725"/>
              <a:ext cx="650725" cy="6507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107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6"/>
          <p:cNvSpPr txBox="1"/>
          <p:nvPr>
            <p:ph idx="4294967295" type="ctrTitle"/>
          </p:nvPr>
        </p:nvSpPr>
        <p:spPr>
          <a:xfrm>
            <a:off x="364300" y="2650150"/>
            <a:ext cx="6844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What </a:t>
            </a:r>
            <a:r>
              <a:rPr lang="en" sz="6000">
                <a:highlight>
                  <a:srgbClr val="FFC107"/>
                </a:highlight>
              </a:rPr>
              <a:t>questions</a:t>
            </a:r>
            <a:r>
              <a:rPr lang="en" sz="6000">
                <a:solidFill>
                  <a:srgbClr val="F44336"/>
                </a:solidFill>
              </a:rPr>
              <a:t> </a:t>
            </a:r>
            <a:r>
              <a:rPr lang="en" sz="6000"/>
              <a:t>do you have right now?</a:t>
            </a:r>
            <a:endParaRPr sz="6000">
              <a:solidFill>
                <a:srgbClr val="F44336"/>
              </a:solidFill>
            </a:endParaRPr>
          </a:p>
        </p:txBody>
      </p:sp>
      <p:sp>
        <p:nvSpPr>
          <p:cNvPr id="334" name="Google Shape;334;p3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51B5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7"/>
          <p:cNvSpPr txBox="1"/>
          <p:nvPr>
            <p:ph type="ctrTitle"/>
          </p:nvPr>
        </p:nvSpPr>
        <p:spPr>
          <a:xfrm>
            <a:off x="648300" y="1354750"/>
            <a:ext cx="3773100" cy="298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F51B5"/>
                </a:solidFill>
              </a:rPr>
              <a:t>4</a:t>
            </a:r>
            <a:r>
              <a:rPr lang="en" sz="7200">
                <a:solidFill>
                  <a:srgbClr val="3F51B5"/>
                </a:solidFill>
              </a:rPr>
              <a:t>.</a:t>
            </a:r>
            <a:endParaRPr sz="7200">
              <a:solidFill>
                <a:srgbClr val="3F51B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340" name="Google Shape;340;p37"/>
          <p:cNvSpPr txBox="1"/>
          <p:nvPr>
            <p:ph idx="4294967295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51B5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8"/>
          <p:cNvSpPr txBox="1"/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</a:t>
            </a:r>
            <a:r>
              <a:rPr lang="en">
                <a:solidFill>
                  <a:srgbClr val="3F51B5"/>
                </a:solidFill>
              </a:rPr>
              <a:t>Progress Reports</a:t>
            </a:r>
            <a:r>
              <a:rPr lang="en"/>
              <a:t>: </a:t>
            </a:r>
            <a:endParaRPr/>
          </a:p>
        </p:txBody>
      </p:sp>
      <p:sp>
        <p:nvSpPr>
          <p:cNvPr id="346" name="Google Shape;346;p38"/>
          <p:cNvSpPr txBox="1"/>
          <p:nvPr>
            <p:ph idx="1" type="body"/>
          </p:nvPr>
        </p:nvSpPr>
        <p:spPr>
          <a:xfrm>
            <a:off x="838250" y="1504950"/>
            <a:ext cx="6707700" cy="27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2196F3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Meykaya Happy</a:t>
            </a:r>
            <a:endParaRPr>
              <a:solidFill>
                <a:srgbClr val="2196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Neerin Theend</a:t>
            </a:r>
            <a:endParaRPr b="1"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Stu Dent</a:t>
            </a:r>
            <a:endParaRPr b="1"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Coll Edge</a:t>
            </a:r>
            <a:r>
              <a:rPr b="1" lang="en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900">
                <a:latin typeface="Montserrat"/>
                <a:ea typeface="Montserrat"/>
                <a:cs typeface="Montserrat"/>
                <a:sym typeface="Montserrat"/>
              </a:rPr>
              <a:t>(there is an intentional error on this one)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51B5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9"/>
          <p:cNvSpPr txBox="1"/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Advising &amp; Registration </a:t>
            </a:r>
            <a:r>
              <a:rPr lang="en">
                <a:solidFill>
                  <a:srgbClr val="3F51B5"/>
                </a:solidFill>
              </a:rPr>
              <a:t>Tools</a:t>
            </a:r>
            <a:r>
              <a:rPr lang="en"/>
              <a:t> </a:t>
            </a:r>
            <a:endParaRPr>
              <a:solidFill>
                <a:srgbClr val="F44336"/>
              </a:solidFill>
            </a:endParaRPr>
          </a:p>
        </p:txBody>
      </p:sp>
      <p:sp>
        <p:nvSpPr>
          <p:cNvPr id="353" name="Google Shape;353;p3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4" name="Google Shape;354;p39"/>
          <p:cNvGrpSpPr/>
          <p:nvPr/>
        </p:nvGrpSpPr>
        <p:grpSpPr>
          <a:xfrm>
            <a:off x="376925" y="2129488"/>
            <a:ext cx="3577863" cy="800400"/>
            <a:chOff x="148325" y="3615738"/>
            <a:chExt cx="3577863" cy="800400"/>
          </a:xfrm>
        </p:grpSpPr>
        <p:sp>
          <p:nvSpPr>
            <p:cNvPr id="355" name="Google Shape;355;p39"/>
            <p:cNvSpPr txBox="1"/>
            <p:nvPr/>
          </p:nvSpPr>
          <p:spPr>
            <a:xfrm>
              <a:off x="734588" y="3615738"/>
              <a:ext cx="29916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u="sng">
                  <a:solidFill>
                    <a:schemeClr val="hlink"/>
                  </a:solidFill>
                  <a:latin typeface="Karla"/>
                  <a:ea typeface="Karla"/>
                  <a:cs typeface="Karla"/>
                  <a:sym typeface="Karla"/>
                  <a:hlinkClick r:id="rId3"/>
                </a:rPr>
                <a:t>Advising &amp; Registration Manual</a:t>
              </a:r>
              <a:r>
                <a:rPr lang="en" sz="1800">
                  <a:latin typeface="Karla"/>
                  <a:ea typeface="Karla"/>
                  <a:cs typeface="Karla"/>
                  <a:sym typeface="Karla"/>
                </a:rPr>
                <a:t> (ARM)</a:t>
              </a:r>
              <a:endParaRPr sz="1800">
                <a:latin typeface="Karla"/>
                <a:ea typeface="Karla"/>
                <a:cs typeface="Karla"/>
                <a:sym typeface="Karla"/>
              </a:endParaRPr>
            </a:p>
          </p:txBody>
        </p:sp>
        <p:pic>
          <p:nvPicPr>
            <p:cNvPr descr="Mechanical Arm on Apple iOS 15.4" id="356" name="Google Shape;356;p3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8325" y="3668325"/>
              <a:ext cx="652125" cy="652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7" name="Google Shape;357;p39"/>
          <p:cNvGrpSpPr/>
          <p:nvPr/>
        </p:nvGrpSpPr>
        <p:grpSpPr>
          <a:xfrm>
            <a:off x="376925" y="3042524"/>
            <a:ext cx="4221053" cy="652105"/>
            <a:chOff x="4031000" y="3691947"/>
            <a:chExt cx="4221053" cy="652105"/>
          </a:xfrm>
        </p:grpSpPr>
        <p:sp>
          <p:nvSpPr>
            <p:cNvPr id="358" name="Google Shape;358;p39"/>
            <p:cNvSpPr txBox="1"/>
            <p:nvPr/>
          </p:nvSpPr>
          <p:spPr>
            <a:xfrm>
              <a:off x="4577353" y="3768150"/>
              <a:ext cx="3674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u="sng">
                  <a:solidFill>
                    <a:schemeClr val="hlink"/>
                  </a:solidFill>
                  <a:latin typeface="Karla"/>
                  <a:ea typeface="Karla"/>
                  <a:cs typeface="Karla"/>
                  <a:sym typeface="Karla"/>
                  <a:hlinkClick r:id="rId5"/>
                </a:rPr>
                <a:t>Office of Health Professions</a:t>
              </a:r>
              <a:endParaRPr sz="2000">
                <a:latin typeface="Karla"/>
                <a:ea typeface="Karla"/>
                <a:cs typeface="Karla"/>
                <a:sym typeface="Karla"/>
              </a:endParaRPr>
            </a:p>
          </p:txBody>
        </p:sp>
        <p:pic>
          <p:nvPicPr>
            <p:cNvPr id="359" name="Google Shape;359;p3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031000" y="3691947"/>
              <a:ext cx="652125" cy="6521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0" name="Google Shape;360;p39"/>
          <p:cNvGrpSpPr/>
          <p:nvPr/>
        </p:nvGrpSpPr>
        <p:grpSpPr>
          <a:xfrm>
            <a:off x="4706600" y="2100163"/>
            <a:ext cx="3216475" cy="800400"/>
            <a:chOff x="4210275" y="3519988"/>
            <a:chExt cx="3216475" cy="800400"/>
          </a:xfrm>
        </p:grpSpPr>
        <p:sp>
          <p:nvSpPr>
            <p:cNvPr id="361" name="Google Shape;361;p39"/>
            <p:cNvSpPr txBox="1"/>
            <p:nvPr/>
          </p:nvSpPr>
          <p:spPr>
            <a:xfrm>
              <a:off x="4845850" y="3519988"/>
              <a:ext cx="25809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u="sng">
                  <a:solidFill>
                    <a:schemeClr val="hlink"/>
                  </a:solidFill>
                  <a:latin typeface="Karla"/>
                  <a:ea typeface="Karla"/>
                  <a:cs typeface="Karla"/>
                  <a:sym typeface="Karla"/>
                  <a:hlinkClick r:id="rId7"/>
                </a:rPr>
                <a:t>Faculty Advising Resources</a:t>
              </a:r>
              <a:endParaRPr sz="2000">
                <a:latin typeface="Karla"/>
                <a:ea typeface="Karla"/>
                <a:cs typeface="Karla"/>
                <a:sym typeface="Karla"/>
              </a:endParaRPr>
            </a:p>
          </p:txBody>
        </p:sp>
        <p:pic>
          <p:nvPicPr>
            <p:cNvPr id="362" name="Google Shape;362;p3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210275" y="3586425"/>
              <a:ext cx="652100" cy="652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3" name="Google Shape;363;p39"/>
          <p:cNvGrpSpPr/>
          <p:nvPr/>
        </p:nvGrpSpPr>
        <p:grpSpPr>
          <a:xfrm>
            <a:off x="4831750" y="3014214"/>
            <a:ext cx="3455488" cy="738900"/>
            <a:chOff x="4222150" y="4406087"/>
            <a:chExt cx="3455488" cy="738900"/>
          </a:xfrm>
        </p:grpSpPr>
        <p:sp>
          <p:nvSpPr>
            <p:cNvPr id="364" name="Google Shape;364;p39"/>
            <p:cNvSpPr txBox="1"/>
            <p:nvPr/>
          </p:nvSpPr>
          <p:spPr>
            <a:xfrm>
              <a:off x="4686038" y="4406087"/>
              <a:ext cx="2991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u="sng">
                  <a:solidFill>
                    <a:schemeClr val="hlink"/>
                  </a:solidFill>
                  <a:latin typeface="Karla"/>
                  <a:ea typeface="Karla"/>
                  <a:cs typeface="Karla"/>
                  <a:sym typeface="Karla"/>
                  <a:hlinkClick r:id="rId9"/>
                </a:rPr>
                <a:t>Academic Bulletin / Course Catalog</a:t>
              </a:r>
              <a:endParaRPr sz="1800">
                <a:latin typeface="Karla"/>
                <a:ea typeface="Karla"/>
                <a:cs typeface="Karla"/>
                <a:sym typeface="Karla"/>
              </a:endParaRPr>
            </a:p>
          </p:txBody>
        </p:sp>
        <p:pic>
          <p:nvPicPr>
            <p:cNvPr id="365" name="Google Shape;365;p39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222150" y="4499351"/>
              <a:ext cx="548700" cy="548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6" name="Google Shape;366;p39"/>
          <p:cNvGrpSpPr/>
          <p:nvPr/>
        </p:nvGrpSpPr>
        <p:grpSpPr>
          <a:xfrm>
            <a:off x="2756840" y="4010939"/>
            <a:ext cx="3542897" cy="738900"/>
            <a:chOff x="2756840" y="4010939"/>
            <a:chExt cx="3542897" cy="738900"/>
          </a:xfrm>
        </p:grpSpPr>
        <p:sp>
          <p:nvSpPr>
            <p:cNvPr id="367" name="Google Shape;367;p39"/>
            <p:cNvSpPr txBox="1"/>
            <p:nvPr/>
          </p:nvSpPr>
          <p:spPr>
            <a:xfrm>
              <a:off x="3308138" y="4010939"/>
              <a:ext cx="2991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u="sng">
                  <a:solidFill>
                    <a:schemeClr val="hlink"/>
                  </a:solidFill>
                  <a:latin typeface="Karla"/>
                  <a:ea typeface="Karla"/>
                  <a:cs typeface="Karla"/>
                  <a:sym typeface="Karla"/>
                  <a:hlinkClick r:id="rId11"/>
                </a:rPr>
                <a:t>Creating Your Four-year Plan</a:t>
              </a:r>
              <a:r>
                <a:rPr lang="en" sz="1800">
                  <a:latin typeface="Karla"/>
                  <a:ea typeface="Karla"/>
                  <a:cs typeface="Karla"/>
                  <a:sym typeface="Karla"/>
                </a:rPr>
                <a:t> </a:t>
              </a:r>
              <a:r>
                <a:rPr lang="en">
                  <a:latin typeface="Karla"/>
                  <a:ea typeface="Karla"/>
                  <a:cs typeface="Karla"/>
                  <a:sym typeface="Karla"/>
                </a:rPr>
                <a:t>(to share with students)</a:t>
              </a: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pic>
          <p:nvPicPr>
            <p:cNvPr id="368" name="Google Shape;368;p39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2756840" y="4121575"/>
              <a:ext cx="548700" cy="548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/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INTRODUCTIONS</a:t>
            </a:r>
            <a:endParaRPr/>
          </a:p>
        </p:txBody>
      </p:sp>
      <p:sp>
        <p:nvSpPr>
          <p:cNvPr id="127" name="Google Shape;127;p16"/>
          <p:cNvSpPr txBox="1"/>
          <p:nvPr>
            <p:ph idx="1" type="body"/>
          </p:nvPr>
        </p:nvSpPr>
        <p:spPr>
          <a:xfrm>
            <a:off x="838250" y="1504950"/>
            <a:ext cx="64500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300"/>
              <a:t>Name</a:t>
            </a:r>
            <a:endParaRPr sz="2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300"/>
              <a:t>Department</a:t>
            </a:r>
            <a:endParaRPr sz="2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300"/>
              <a:t>How comfortable are you with advising at Gustavus? (1=not at all,  5=very)</a:t>
            </a:r>
            <a:endParaRPr sz="2300"/>
          </a:p>
        </p:txBody>
      </p:sp>
      <p:sp>
        <p:nvSpPr>
          <p:cNvPr id="128" name="Google Shape;128;p1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CAF50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/>
          <p:nvPr>
            <p:ph type="ctrTitle"/>
          </p:nvPr>
        </p:nvSpPr>
        <p:spPr>
          <a:xfrm>
            <a:off x="648300" y="1354750"/>
            <a:ext cx="3773100" cy="298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4CAF50"/>
                </a:solidFill>
              </a:rPr>
              <a:t>1.</a:t>
            </a:r>
            <a:endParaRPr sz="7200">
              <a:solidFill>
                <a:srgbClr val="4CAF5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CURRICULUM</a:t>
            </a:r>
            <a:endParaRPr/>
          </a:p>
        </p:txBody>
      </p:sp>
      <p:sp>
        <p:nvSpPr>
          <p:cNvPr id="134" name="Google Shape;134;p17"/>
          <p:cNvSpPr txBox="1"/>
          <p:nvPr>
            <p:ph idx="4294967295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CAF50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/>
          <p:nvPr/>
        </p:nvSpPr>
        <p:spPr>
          <a:xfrm>
            <a:off x="166325" y="1454975"/>
            <a:ext cx="7542300" cy="3404100"/>
          </a:xfrm>
          <a:prstGeom prst="rect">
            <a:avLst/>
          </a:prstGeom>
          <a:solidFill>
            <a:srgbClr val="000000">
              <a:alpha val="24580"/>
            </a:srgbClr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8"/>
          <p:cNvSpPr txBox="1"/>
          <p:nvPr>
            <p:ph idx="4294967295" type="title"/>
          </p:nvPr>
        </p:nvSpPr>
        <p:spPr>
          <a:xfrm>
            <a:off x="262200" y="0"/>
            <a:ext cx="8619600" cy="146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Challenge Curriculum</a:t>
            </a:r>
            <a:endParaRPr sz="4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solidFill>
                  <a:schemeClr val="lt1"/>
                </a:solidFill>
              </a:rPr>
              <a:t>34 credits total</a:t>
            </a:r>
            <a:endParaRPr b="0" sz="3600">
              <a:solidFill>
                <a:schemeClr val="lt1"/>
              </a:solidFill>
            </a:endParaRPr>
          </a:p>
        </p:txBody>
      </p:sp>
      <p:sp>
        <p:nvSpPr>
          <p:cNvPr id="141" name="Google Shape;141;p1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2" name="Google Shape;142;p18"/>
          <p:cNvGrpSpPr/>
          <p:nvPr/>
        </p:nvGrpSpPr>
        <p:grpSpPr>
          <a:xfrm>
            <a:off x="283600" y="1560550"/>
            <a:ext cx="7307750" cy="3192921"/>
            <a:chOff x="893200" y="1560550"/>
            <a:chExt cx="7307750" cy="3192921"/>
          </a:xfrm>
        </p:grpSpPr>
        <p:sp>
          <p:nvSpPr>
            <p:cNvPr id="143" name="Google Shape;143;p18"/>
            <p:cNvSpPr txBox="1"/>
            <p:nvPr/>
          </p:nvSpPr>
          <p:spPr>
            <a:xfrm>
              <a:off x="3305200" y="1560550"/>
              <a:ext cx="3095700" cy="31893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0096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latin typeface="Karla"/>
                  <a:ea typeface="Karla"/>
                  <a:cs typeface="Karla"/>
                  <a:sym typeface="Karla"/>
                </a:rPr>
                <a:t>General Education</a:t>
              </a:r>
              <a:endParaRPr b="1" sz="1200">
                <a:latin typeface="Karla"/>
                <a:ea typeface="Karla"/>
                <a:cs typeface="Karla"/>
                <a:sym typeface="Karla"/>
              </a:endParaRPr>
            </a:p>
            <a:p>
              <a:pPr indent="0" lvl="0" marL="0" rtl="0" algn="l">
                <a:spcBef>
                  <a:spcPts val="400"/>
                </a:spcBef>
                <a:spcAft>
                  <a:spcPts val="400"/>
                </a:spcAft>
                <a:buNone/>
              </a:pPr>
              <a:r>
                <a:rPr lang="en" sz="1100">
                  <a:highlight>
                    <a:schemeClr val="accent6"/>
                  </a:highlight>
                  <a:latin typeface="Karla"/>
                  <a:ea typeface="Karla"/>
                  <a:cs typeface="Karla"/>
                  <a:sym typeface="Karla"/>
                </a:rPr>
                <a:t>7 credits</a:t>
              </a:r>
              <a:endParaRPr b="1" sz="1100">
                <a:highlight>
                  <a:schemeClr val="accent6"/>
                </a:highlight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144" name="Google Shape;144;p18"/>
            <p:cNvSpPr txBox="1"/>
            <p:nvPr/>
          </p:nvSpPr>
          <p:spPr>
            <a:xfrm>
              <a:off x="6477075" y="1560550"/>
              <a:ext cx="1723800" cy="15900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0096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latin typeface="Karla"/>
                  <a:ea typeface="Karla"/>
                  <a:cs typeface="Karla"/>
                  <a:sym typeface="Karla"/>
                </a:rPr>
                <a:t>Major Requirements</a:t>
              </a:r>
              <a:endParaRPr b="1" sz="1200">
                <a:latin typeface="Karla"/>
                <a:ea typeface="Karla"/>
                <a:cs typeface="Karla"/>
                <a:sym typeface="Karla"/>
              </a:endParaRPr>
            </a:p>
            <a:p>
              <a:pPr indent="0" lvl="0" marL="0" rtl="0" algn="l">
                <a:spcBef>
                  <a:spcPts val="400"/>
                </a:spcBef>
                <a:spcAft>
                  <a:spcPts val="400"/>
                </a:spcAft>
                <a:buNone/>
              </a:pPr>
              <a:r>
                <a:rPr lang="en" sz="1100">
                  <a:highlight>
                    <a:schemeClr val="accent6"/>
                  </a:highlight>
                  <a:latin typeface="Karla"/>
                  <a:ea typeface="Karla"/>
                  <a:cs typeface="Karla"/>
                  <a:sym typeface="Karla"/>
                </a:rPr>
                <a:t>8-17 credits</a:t>
              </a:r>
              <a:endParaRPr b="1" sz="1200">
                <a:highlight>
                  <a:schemeClr val="accent6"/>
                </a:highlight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145" name="Google Shape;145;p18"/>
            <p:cNvSpPr txBox="1"/>
            <p:nvPr/>
          </p:nvSpPr>
          <p:spPr>
            <a:xfrm>
              <a:off x="6477150" y="3150550"/>
              <a:ext cx="1723800" cy="15900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0096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latin typeface="Karla"/>
                  <a:ea typeface="Karla"/>
                  <a:cs typeface="Karla"/>
                  <a:sym typeface="Karla"/>
                </a:rPr>
                <a:t>Electives</a:t>
              </a:r>
              <a:endParaRPr b="1" sz="1200">
                <a:latin typeface="Karla"/>
                <a:ea typeface="Karla"/>
                <a:cs typeface="Karla"/>
                <a:sym typeface="Karla"/>
              </a:endParaRPr>
            </a:p>
            <a:p>
              <a:pPr indent="0" lvl="0" marL="0" rtl="0" algn="l">
                <a:spcBef>
                  <a:spcPts val="400"/>
                </a:spcBef>
                <a:spcAft>
                  <a:spcPts val="400"/>
                </a:spcAft>
                <a:buNone/>
              </a:pPr>
              <a:r>
                <a:rPr lang="en" sz="1100">
                  <a:highlight>
                    <a:schemeClr val="accent6"/>
                  </a:highlight>
                  <a:latin typeface="Karla"/>
                  <a:ea typeface="Karla"/>
                  <a:cs typeface="Karla"/>
                  <a:sym typeface="Karla"/>
                </a:rPr>
                <a:t>all remaining credits</a:t>
              </a:r>
              <a:endParaRPr b="1" sz="1200">
                <a:highlight>
                  <a:schemeClr val="accent6"/>
                </a:highlight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146" name="Google Shape;146;p18"/>
            <p:cNvSpPr txBox="1"/>
            <p:nvPr/>
          </p:nvSpPr>
          <p:spPr>
            <a:xfrm>
              <a:off x="893200" y="1560550"/>
              <a:ext cx="2335800" cy="31893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0096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latin typeface="Karla"/>
                  <a:ea typeface="Karla"/>
                  <a:cs typeface="Karla"/>
                  <a:sym typeface="Karla"/>
                </a:rPr>
                <a:t>Graduation Requirements</a:t>
              </a:r>
              <a:endParaRPr b="1" sz="1200">
                <a:latin typeface="Karla"/>
                <a:ea typeface="Karla"/>
                <a:cs typeface="Karla"/>
                <a:sym typeface="Karla"/>
              </a:endParaRPr>
            </a:p>
            <a:p>
              <a:pPr indent="0" lvl="0" marL="0" rtl="0" algn="l">
                <a:spcBef>
                  <a:spcPts val="400"/>
                </a:spcBef>
                <a:spcAft>
                  <a:spcPts val="0"/>
                </a:spcAft>
                <a:buNone/>
              </a:pPr>
              <a:r>
                <a:rPr lang="en" sz="1100">
                  <a:highlight>
                    <a:schemeClr val="accent6"/>
                  </a:highlight>
                  <a:latin typeface="Karla"/>
                  <a:ea typeface="Karla"/>
                  <a:cs typeface="Karla"/>
                  <a:sym typeface="Karla"/>
                </a:rPr>
                <a:t>12 credits</a:t>
              </a:r>
              <a:r>
                <a:rPr lang="en" sz="1100">
                  <a:latin typeface="Karla"/>
                  <a:ea typeface="Karla"/>
                  <a:cs typeface="Karla"/>
                  <a:sym typeface="Karla"/>
                </a:rPr>
                <a:t> (Challenge Curriculum)</a:t>
              </a:r>
              <a:endParaRPr sz="1100">
                <a:latin typeface="Karla"/>
                <a:ea typeface="Karla"/>
                <a:cs typeface="Karla"/>
                <a:sym typeface="Karla"/>
              </a:endParaRPr>
            </a:p>
            <a:p>
              <a:pPr indent="0" lvl="0" marL="0" rtl="0" algn="l">
                <a:spcBef>
                  <a:spcPts val="400"/>
                </a:spcBef>
                <a:spcAft>
                  <a:spcPts val="0"/>
                </a:spcAft>
                <a:buNone/>
              </a:pPr>
              <a:r>
                <a:rPr lang="en" sz="1100">
                  <a:highlight>
                    <a:schemeClr val="accent6"/>
                  </a:highlight>
                  <a:latin typeface="Karla"/>
                  <a:ea typeface="Karla"/>
                  <a:cs typeface="Karla"/>
                  <a:sym typeface="Karla"/>
                </a:rPr>
                <a:t>13 credits</a:t>
              </a:r>
              <a:r>
                <a:rPr lang="en" sz="1100">
                  <a:latin typeface="Karla"/>
                  <a:ea typeface="Karla"/>
                  <a:cs typeface="Karla"/>
                  <a:sym typeface="Karla"/>
                </a:rPr>
                <a:t> (Three Crowns)</a:t>
              </a:r>
              <a:endParaRPr sz="1100">
                <a:latin typeface="Karla"/>
                <a:ea typeface="Karla"/>
                <a:cs typeface="Karla"/>
                <a:sym typeface="Karla"/>
              </a:endParaRPr>
            </a:p>
            <a:p>
              <a:pPr indent="0" lvl="0" marL="0" rtl="0" algn="l">
                <a:spcBef>
                  <a:spcPts val="40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Karla"/>
                <a:ea typeface="Karla"/>
                <a:cs typeface="Karla"/>
                <a:sym typeface="Karla"/>
              </a:endParaRPr>
            </a:p>
            <a:p>
              <a:pPr indent="-298450" lvl="0" marL="457200" rtl="0" algn="l">
                <a:spcBef>
                  <a:spcPts val="400"/>
                </a:spcBef>
                <a:spcAft>
                  <a:spcPts val="0"/>
                </a:spcAft>
                <a:buSzPts val="1100"/>
                <a:buFont typeface="Karla"/>
                <a:buChar char="➔"/>
              </a:pPr>
              <a:r>
                <a:rPr lang="en" sz="1100">
                  <a:latin typeface="Karla"/>
                  <a:ea typeface="Karla"/>
                  <a:cs typeface="Karla"/>
                  <a:sym typeface="Karla"/>
                </a:rPr>
                <a:t>2 JAN term</a:t>
              </a:r>
              <a:endParaRPr sz="1100">
                <a:latin typeface="Karla"/>
                <a:ea typeface="Karla"/>
                <a:cs typeface="Karla"/>
                <a:sym typeface="Karla"/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Font typeface="Karla"/>
                <a:buChar char="➔"/>
              </a:pPr>
              <a:r>
                <a:rPr lang="en" sz="1100">
                  <a:latin typeface="Karla"/>
                  <a:ea typeface="Karla"/>
                  <a:cs typeface="Karla"/>
                  <a:sym typeface="Karla"/>
                </a:rPr>
                <a:t>4 Writing (1 = WRITL)</a:t>
              </a:r>
              <a:endParaRPr sz="1100">
                <a:latin typeface="Karla"/>
                <a:ea typeface="Karla"/>
                <a:cs typeface="Karla"/>
                <a:sym typeface="Karla"/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Font typeface="Karla"/>
                <a:buChar char="➔"/>
              </a:pPr>
              <a:r>
                <a:rPr lang="en" sz="1100">
                  <a:latin typeface="Karla"/>
                  <a:ea typeface="Karla"/>
                  <a:cs typeface="Karla"/>
                  <a:sym typeface="Karla"/>
                </a:rPr>
                <a:t>1 Quantitative</a:t>
              </a:r>
              <a:r>
                <a:rPr lang="en" sz="1100">
                  <a:latin typeface="Karla"/>
                  <a:ea typeface="Karla"/>
                  <a:cs typeface="Karla"/>
                  <a:sym typeface="Karla"/>
                </a:rPr>
                <a:t> (QUANT)</a:t>
              </a:r>
              <a:endParaRPr sz="1100">
                <a:latin typeface="Karla"/>
                <a:ea typeface="Karla"/>
                <a:cs typeface="Karla"/>
                <a:sym typeface="Karla"/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Font typeface="Karla"/>
                <a:buChar char="➔"/>
              </a:pPr>
              <a:r>
                <a:rPr lang="en" sz="1100">
                  <a:latin typeface="Karla"/>
                  <a:ea typeface="Karla"/>
                  <a:cs typeface="Karla"/>
                  <a:sym typeface="Karla"/>
                </a:rPr>
                <a:t>1 Wellbeing (WELBG)</a:t>
              </a:r>
              <a:endParaRPr sz="1100">
                <a:latin typeface="Karla"/>
                <a:ea typeface="Karla"/>
                <a:cs typeface="Karla"/>
                <a:sym typeface="Karla"/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Font typeface="Karla"/>
                <a:buChar char="➔"/>
              </a:pPr>
              <a:r>
                <a:rPr lang="en" sz="1100">
                  <a:latin typeface="Karla"/>
                  <a:ea typeface="Karla"/>
                  <a:cs typeface="Karla"/>
                  <a:sym typeface="Karla"/>
                </a:rPr>
                <a:t>1 GLAFC</a:t>
              </a:r>
              <a:endParaRPr sz="1100">
                <a:latin typeface="Karla"/>
                <a:ea typeface="Karla"/>
                <a:cs typeface="Karla"/>
                <a:sym typeface="Karla"/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Font typeface="Karla"/>
                <a:buChar char="➔"/>
              </a:pPr>
              <a:r>
                <a:rPr lang="en" sz="1100">
                  <a:latin typeface="Karla"/>
                  <a:ea typeface="Karla"/>
                  <a:cs typeface="Karla"/>
                  <a:sym typeface="Karla"/>
                </a:rPr>
                <a:t>1 USIDG</a:t>
              </a:r>
              <a:endParaRPr sz="1100">
                <a:latin typeface="Karla"/>
                <a:ea typeface="Karla"/>
                <a:cs typeface="Karla"/>
                <a:sym typeface="Karla"/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Font typeface="Karla"/>
                <a:buChar char="➔"/>
              </a:pPr>
              <a:r>
                <a:rPr lang="en" sz="1100">
                  <a:latin typeface="Karla"/>
                  <a:ea typeface="Karla"/>
                  <a:cs typeface="Karla"/>
                  <a:sym typeface="Karla"/>
                </a:rPr>
                <a:t>2 Non-English Language</a:t>
              </a:r>
              <a:br>
                <a:rPr lang="en" sz="1100">
                  <a:latin typeface="Karla"/>
                  <a:ea typeface="Karla"/>
                  <a:cs typeface="Karla"/>
                  <a:sym typeface="Karla"/>
                </a:rPr>
              </a:br>
              <a:r>
                <a:rPr lang="en" sz="1100">
                  <a:latin typeface="Karla"/>
                  <a:ea typeface="Karla"/>
                  <a:cs typeface="Karla"/>
                  <a:sym typeface="Karla"/>
                </a:rPr>
                <a:t>(</a:t>
              </a:r>
              <a:r>
                <a:rPr i="1" lang="en" sz="1100">
                  <a:latin typeface="Karla"/>
                  <a:ea typeface="Karla"/>
                  <a:cs typeface="Karla"/>
                  <a:sym typeface="Karla"/>
                </a:rPr>
                <a:t>3 for Three Crowns</a:t>
              </a:r>
              <a:r>
                <a:rPr lang="en" sz="1100">
                  <a:latin typeface="Karla"/>
                  <a:ea typeface="Karla"/>
                  <a:cs typeface="Karla"/>
                  <a:sym typeface="Karla"/>
                </a:rPr>
                <a:t>)</a:t>
              </a:r>
              <a:endParaRPr sz="1100"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147" name="Google Shape;147;p18"/>
            <p:cNvSpPr txBox="1"/>
            <p:nvPr/>
          </p:nvSpPr>
          <p:spPr>
            <a:xfrm>
              <a:off x="3305200" y="2189383"/>
              <a:ext cx="2834700" cy="1280100"/>
            </a:xfrm>
            <a:prstGeom prst="rect">
              <a:avLst/>
            </a:prstGeom>
            <a:solidFill>
              <a:srgbClr val="4CAF50">
                <a:alpha val="34080"/>
              </a:srgbClr>
            </a:solidFill>
            <a:ln cap="flat" cmpd="sng" w="9525">
              <a:solidFill>
                <a:srgbClr val="0096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latin typeface="Karla"/>
                  <a:ea typeface="Karla"/>
                  <a:cs typeface="Karla"/>
                  <a:sym typeface="Karla"/>
                </a:rPr>
                <a:t>CHALLENGE CURRICULUM</a:t>
              </a:r>
              <a:endParaRPr b="1" sz="1000">
                <a:latin typeface="Karla"/>
                <a:ea typeface="Karla"/>
                <a:cs typeface="Karla"/>
                <a:sym typeface="Karla"/>
              </a:endParaRPr>
            </a:p>
            <a:p>
              <a:pPr indent="-285750" lvl="0" marL="457200" rtl="0" algn="l">
                <a:spcBef>
                  <a:spcPts val="400"/>
                </a:spcBef>
                <a:spcAft>
                  <a:spcPts val="0"/>
                </a:spcAft>
                <a:buSzPts val="900"/>
                <a:buFont typeface="Karla"/>
                <a:buAutoNum type="arabicPeriod"/>
              </a:pPr>
              <a:r>
                <a:rPr lang="en" sz="900">
                  <a:latin typeface="Karla"/>
                  <a:ea typeface="Karla"/>
                  <a:cs typeface="Karla"/>
                  <a:sym typeface="Karla"/>
                </a:rPr>
                <a:t>FTS</a:t>
              </a:r>
              <a:endParaRPr sz="900">
                <a:latin typeface="Karla"/>
                <a:ea typeface="Karla"/>
                <a:cs typeface="Karla"/>
                <a:sym typeface="Karla"/>
              </a:endParaRPr>
            </a:p>
            <a:p>
              <a:pPr indent="-285750" lvl="0" marL="457200" rtl="0" algn="l">
                <a:spcBef>
                  <a:spcPts val="0"/>
                </a:spcBef>
                <a:spcAft>
                  <a:spcPts val="0"/>
                </a:spcAft>
                <a:buSzPts val="900"/>
                <a:buFont typeface="Karla"/>
                <a:buAutoNum type="arabicPeriod"/>
              </a:pPr>
              <a:r>
                <a:rPr lang="en" sz="900">
                  <a:latin typeface="Karla"/>
                  <a:ea typeface="Karla"/>
                  <a:cs typeface="Karla"/>
                  <a:sym typeface="Karla"/>
                </a:rPr>
                <a:t>ARTS</a:t>
              </a:r>
              <a:endParaRPr sz="900">
                <a:latin typeface="Karla"/>
                <a:ea typeface="Karla"/>
                <a:cs typeface="Karla"/>
                <a:sym typeface="Karla"/>
              </a:endParaRPr>
            </a:p>
            <a:p>
              <a:pPr indent="-285750" lvl="0" marL="457200" rtl="0" algn="l">
                <a:spcBef>
                  <a:spcPts val="0"/>
                </a:spcBef>
                <a:spcAft>
                  <a:spcPts val="0"/>
                </a:spcAft>
                <a:buSzPts val="900"/>
                <a:buFont typeface="Karla"/>
                <a:buAutoNum type="arabicPeriod"/>
              </a:pPr>
              <a:r>
                <a:rPr lang="en" sz="900">
                  <a:latin typeface="Karla"/>
                  <a:ea typeface="Karla"/>
                  <a:cs typeface="Karla"/>
                  <a:sym typeface="Karla"/>
                </a:rPr>
                <a:t>HUMN</a:t>
              </a:r>
              <a:endParaRPr sz="900">
                <a:latin typeface="Karla"/>
                <a:ea typeface="Karla"/>
                <a:cs typeface="Karla"/>
                <a:sym typeface="Karla"/>
              </a:endParaRPr>
            </a:p>
            <a:p>
              <a:pPr indent="-285750" lvl="0" marL="457200" rtl="0" algn="l">
                <a:spcBef>
                  <a:spcPts val="0"/>
                </a:spcBef>
                <a:spcAft>
                  <a:spcPts val="0"/>
                </a:spcAft>
                <a:buSzPts val="900"/>
                <a:buFont typeface="Karla"/>
                <a:buAutoNum type="arabicPeriod"/>
              </a:pPr>
              <a:r>
                <a:rPr lang="en" sz="900">
                  <a:latin typeface="Karla"/>
                  <a:ea typeface="Karla"/>
                  <a:cs typeface="Karla"/>
                  <a:sym typeface="Karla"/>
                </a:rPr>
                <a:t>NTSC</a:t>
              </a:r>
              <a:endParaRPr sz="900">
                <a:latin typeface="Karla"/>
                <a:ea typeface="Karla"/>
                <a:cs typeface="Karla"/>
                <a:sym typeface="Karla"/>
              </a:endParaRPr>
            </a:p>
            <a:p>
              <a:pPr indent="-285750" lvl="0" marL="457200" rtl="0" algn="l">
                <a:spcBef>
                  <a:spcPts val="0"/>
                </a:spcBef>
                <a:spcAft>
                  <a:spcPts val="0"/>
                </a:spcAft>
                <a:buSzPts val="900"/>
                <a:buFont typeface="Karla"/>
                <a:buAutoNum type="arabicPeriod"/>
              </a:pPr>
              <a:r>
                <a:rPr lang="en" sz="900">
                  <a:latin typeface="Karla"/>
                  <a:ea typeface="Karla"/>
                  <a:cs typeface="Karla"/>
                  <a:sym typeface="Karla"/>
                </a:rPr>
                <a:t>HBSI</a:t>
              </a:r>
              <a:endParaRPr sz="900">
                <a:latin typeface="Karla"/>
                <a:ea typeface="Karla"/>
                <a:cs typeface="Karla"/>
                <a:sym typeface="Karla"/>
              </a:endParaRPr>
            </a:p>
            <a:p>
              <a:pPr indent="-285750" lvl="0" marL="457200" rtl="0" algn="l">
                <a:spcBef>
                  <a:spcPts val="0"/>
                </a:spcBef>
                <a:spcAft>
                  <a:spcPts val="0"/>
                </a:spcAft>
                <a:buSzPts val="900"/>
                <a:buFont typeface="Karla"/>
                <a:buAutoNum type="arabicPeriod"/>
              </a:pPr>
              <a:r>
                <a:rPr lang="en" sz="900">
                  <a:latin typeface="Karla"/>
                  <a:ea typeface="Karla"/>
                  <a:cs typeface="Karla"/>
                  <a:sym typeface="Karla"/>
                </a:rPr>
                <a:t>THEOL</a:t>
              </a:r>
              <a:endParaRPr sz="900">
                <a:latin typeface="Karla"/>
                <a:ea typeface="Karla"/>
                <a:cs typeface="Karla"/>
                <a:sym typeface="Karla"/>
              </a:endParaRPr>
            </a:p>
            <a:p>
              <a:pPr indent="-285750" lvl="0" marL="457200" rtl="0" algn="l">
                <a:spcBef>
                  <a:spcPts val="0"/>
                </a:spcBef>
                <a:spcAft>
                  <a:spcPts val="0"/>
                </a:spcAft>
                <a:buSzPts val="900"/>
                <a:buFont typeface="Karla"/>
                <a:buAutoNum type="arabicPeriod"/>
              </a:pPr>
              <a:r>
                <a:rPr lang="en" sz="900">
                  <a:latin typeface="Karla"/>
                  <a:ea typeface="Karla"/>
                  <a:cs typeface="Karla"/>
                  <a:sym typeface="Karla"/>
                </a:rPr>
                <a:t>Challenge Seminar</a:t>
              </a:r>
              <a:endParaRPr sz="900"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148" name="Google Shape;148;p18"/>
            <p:cNvSpPr txBox="1"/>
            <p:nvPr/>
          </p:nvSpPr>
          <p:spPr>
            <a:xfrm>
              <a:off x="3305375" y="3473371"/>
              <a:ext cx="2834700" cy="1280100"/>
            </a:xfrm>
            <a:prstGeom prst="rect">
              <a:avLst/>
            </a:prstGeom>
            <a:solidFill>
              <a:srgbClr val="000000">
                <a:alpha val="7310"/>
              </a:srgbClr>
            </a:solidFill>
            <a:ln cap="flat" cmpd="sng" w="9525">
              <a:solidFill>
                <a:srgbClr val="0096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latin typeface="Karla"/>
                  <a:ea typeface="Karla"/>
                  <a:cs typeface="Karla"/>
                  <a:sym typeface="Karla"/>
                </a:rPr>
                <a:t>THREE CROWNS CURRICULUM</a:t>
              </a:r>
              <a:endParaRPr b="1" sz="1000">
                <a:latin typeface="Karla"/>
                <a:ea typeface="Karla"/>
                <a:cs typeface="Karla"/>
                <a:sym typeface="Karla"/>
              </a:endParaRPr>
            </a:p>
            <a:p>
              <a:pPr indent="-285750" lvl="0" marL="457200" rtl="0" algn="l">
                <a:spcBef>
                  <a:spcPts val="400"/>
                </a:spcBef>
                <a:spcAft>
                  <a:spcPts val="0"/>
                </a:spcAft>
                <a:buSzPts val="900"/>
                <a:buFont typeface="Karla"/>
                <a:buAutoNum type="arabicPeriod"/>
              </a:pPr>
              <a:r>
                <a:rPr lang="en" sz="900">
                  <a:latin typeface="Karla"/>
                  <a:ea typeface="Karla"/>
                  <a:cs typeface="Karla"/>
                  <a:sym typeface="Karla"/>
                </a:rPr>
                <a:t>CUR-100</a:t>
              </a:r>
              <a:endParaRPr sz="900">
                <a:latin typeface="Karla"/>
                <a:ea typeface="Karla"/>
                <a:cs typeface="Karla"/>
                <a:sym typeface="Karla"/>
              </a:endParaRPr>
            </a:p>
            <a:p>
              <a:pPr indent="-285750" lvl="0" marL="457200" rtl="0" algn="l">
                <a:spcBef>
                  <a:spcPts val="0"/>
                </a:spcBef>
                <a:spcAft>
                  <a:spcPts val="0"/>
                </a:spcAft>
                <a:buSzPts val="900"/>
                <a:buFont typeface="Karla"/>
                <a:buAutoNum type="arabicPeriod"/>
              </a:pPr>
              <a:r>
                <a:rPr lang="en" sz="900">
                  <a:latin typeface="Karla"/>
                  <a:ea typeface="Karla"/>
                  <a:cs typeface="Karla"/>
                  <a:sym typeface="Karla"/>
                </a:rPr>
                <a:t>CUR-115</a:t>
              </a:r>
              <a:endParaRPr sz="900">
                <a:latin typeface="Karla"/>
                <a:ea typeface="Karla"/>
                <a:cs typeface="Karla"/>
                <a:sym typeface="Karla"/>
              </a:endParaRPr>
            </a:p>
            <a:p>
              <a:pPr indent="-285750" lvl="0" marL="457200" rtl="0" algn="l">
                <a:spcBef>
                  <a:spcPts val="0"/>
                </a:spcBef>
                <a:spcAft>
                  <a:spcPts val="0"/>
                </a:spcAft>
                <a:buSzPts val="900"/>
                <a:buFont typeface="Karla"/>
                <a:buAutoNum type="arabicPeriod"/>
              </a:pPr>
              <a:r>
                <a:rPr lang="en" sz="900">
                  <a:latin typeface="Karla"/>
                  <a:ea typeface="Karla"/>
                  <a:cs typeface="Karla"/>
                  <a:sym typeface="Karla"/>
                </a:rPr>
                <a:t>CUR-125</a:t>
              </a:r>
              <a:endParaRPr sz="900">
                <a:latin typeface="Karla"/>
                <a:ea typeface="Karla"/>
                <a:cs typeface="Karla"/>
                <a:sym typeface="Karla"/>
              </a:endParaRPr>
            </a:p>
            <a:p>
              <a:pPr indent="-285750" lvl="0" marL="457200" rtl="0" algn="l">
                <a:spcBef>
                  <a:spcPts val="0"/>
                </a:spcBef>
                <a:spcAft>
                  <a:spcPts val="0"/>
                </a:spcAft>
                <a:buSzPts val="900"/>
                <a:buFont typeface="Karla"/>
                <a:buAutoNum type="arabicPeriod"/>
              </a:pPr>
              <a:r>
                <a:rPr lang="en" sz="900">
                  <a:latin typeface="Karla"/>
                  <a:ea typeface="Karla"/>
                  <a:cs typeface="Karla"/>
                  <a:sym typeface="Karla"/>
                </a:rPr>
                <a:t>CUR-215</a:t>
              </a:r>
              <a:endParaRPr sz="900">
                <a:latin typeface="Karla"/>
                <a:ea typeface="Karla"/>
                <a:cs typeface="Karla"/>
                <a:sym typeface="Karla"/>
              </a:endParaRPr>
            </a:p>
            <a:p>
              <a:pPr indent="-285750" lvl="0" marL="457200" rtl="0" algn="l">
                <a:spcBef>
                  <a:spcPts val="0"/>
                </a:spcBef>
                <a:spcAft>
                  <a:spcPts val="0"/>
                </a:spcAft>
                <a:buSzPts val="900"/>
                <a:buFont typeface="Karla"/>
                <a:buAutoNum type="arabicPeriod"/>
              </a:pPr>
              <a:r>
                <a:rPr lang="en" sz="900">
                  <a:latin typeface="Karla"/>
                  <a:ea typeface="Karla"/>
                  <a:cs typeface="Karla"/>
                  <a:sym typeface="Karla"/>
                </a:rPr>
                <a:t>CUR-255</a:t>
              </a:r>
              <a:endParaRPr sz="900">
                <a:latin typeface="Karla"/>
                <a:ea typeface="Karla"/>
                <a:cs typeface="Karla"/>
                <a:sym typeface="Karla"/>
              </a:endParaRPr>
            </a:p>
            <a:p>
              <a:pPr indent="-285750" lvl="0" marL="457200" rtl="0" algn="l">
                <a:spcBef>
                  <a:spcPts val="0"/>
                </a:spcBef>
                <a:spcAft>
                  <a:spcPts val="0"/>
                </a:spcAft>
                <a:buSzPts val="900"/>
                <a:buFont typeface="Karla"/>
                <a:buAutoNum type="arabicPeriod"/>
              </a:pPr>
              <a:r>
                <a:rPr lang="en" sz="900">
                  <a:latin typeface="Karla"/>
                  <a:ea typeface="Karla"/>
                  <a:cs typeface="Karla"/>
                  <a:sym typeface="Karla"/>
                </a:rPr>
                <a:t>CUR-260</a:t>
              </a:r>
              <a:endParaRPr sz="900">
                <a:latin typeface="Karla"/>
                <a:ea typeface="Karla"/>
                <a:cs typeface="Karla"/>
                <a:sym typeface="Karla"/>
              </a:endParaRPr>
            </a:p>
            <a:p>
              <a:pPr indent="-285750" lvl="0" marL="457200" rtl="0" algn="l">
                <a:spcBef>
                  <a:spcPts val="0"/>
                </a:spcBef>
                <a:spcAft>
                  <a:spcPts val="0"/>
                </a:spcAft>
                <a:buSzPts val="900"/>
                <a:buFont typeface="Karla"/>
                <a:buAutoNum type="arabicPeriod"/>
              </a:pPr>
              <a:r>
                <a:rPr lang="en" sz="900">
                  <a:latin typeface="Karla"/>
                  <a:ea typeface="Karla"/>
                  <a:cs typeface="Karla"/>
                  <a:sym typeface="Karla"/>
                </a:rPr>
                <a:t>CUR-399</a:t>
              </a:r>
              <a:endParaRPr sz="900"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149" name="Google Shape;149;p18"/>
          <p:cNvSpPr txBox="1"/>
          <p:nvPr/>
        </p:nvSpPr>
        <p:spPr>
          <a:xfrm>
            <a:off x="7797275" y="1454975"/>
            <a:ext cx="1295100" cy="3298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Karla"/>
                <a:ea typeface="Karla"/>
                <a:cs typeface="Karla"/>
                <a:sym typeface="Karla"/>
              </a:rPr>
              <a:t>LAYERING</a:t>
            </a:r>
            <a:r>
              <a:rPr lang="en" sz="1000">
                <a:latin typeface="Karla"/>
                <a:ea typeface="Karla"/>
                <a:cs typeface="Karla"/>
                <a:sym typeface="Karla"/>
              </a:rPr>
              <a:t> DESIGNATIONS</a:t>
            </a:r>
            <a:endParaRPr sz="10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 u="sng">
                <a:latin typeface="Karla"/>
                <a:ea typeface="Karla"/>
                <a:cs typeface="Karla"/>
                <a:sym typeface="Karla"/>
              </a:rPr>
              <a:t>Rule of Two</a:t>
            </a:r>
            <a:endParaRPr sz="1000" u="sng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latin typeface="Karla"/>
                <a:ea typeface="Karla"/>
                <a:cs typeface="Karla"/>
                <a:sym typeface="Karla"/>
              </a:rPr>
              <a:t>Courses can carry up to 2 designations and </a:t>
            </a:r>
            <a:r>
              <a:rPr b="1" i="1" lang="en" sz="1000">
                <a:latin typeface="Karla"/>
                <a:ea typeface="Karla"/>
                <a:cs typeface="Karla"/>
                <a:sym typeface="Karla"/>
              </a:rPr>
              <a:t>satisfy both</a:t>
            </a:r>
            <a:r>
              <a:rPr i="1" lang="en" sz="1000">
                <a:latin typeface="Karla"/>
                <a:ea typeface="Karla"/>
                <a:cs typeface="Karla"/>
                <a:sym typeface="Karla"/>
              </a:rPr>
              <a:t> in students’ progress</a:t>
            </a:r>
            <a:endParaRPr i="1" sz="10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latin typeface="Karla"/>
                <a:ea typeface="Karla"/>
                <a:cs typeface="Karla"/>
                <a:sym typeface="Karla"/>
              </a:rPr>
              <a:t>(</a:t>
            </a:r>
            <a:r>
              <a:rPr i="1" lang="en" sz="1000">
                <a:latin typeface="Karla"/>
                <a:ea typeface="Karla"/>
                <a:cs typeface="Karla"/>
                <a:sym typeface="Karla"/>
              </a:rPr>
              <a:t>limitation: cannot be two of same type - GLAFC &amp; USIDG, </a:t>
            </a:r>
            <a:br>
              <a:rPr i="1" lang="en" sz="1000">
                <a:latin typeface="Karla"/>
                <a:ea typeface="Karla"/>
                <a:cs typeface="Karla"/>
                <a:sym typeface="Karla"/>
              </a:rPr>
            </a:br>
            <a:r>
              <a:rPr i="1" lang="en" sz="1000">
                <a:latin typeface="Karla"/>
                <a:ea typeface="Karla"/>
                <a:cs typeface="Karla"/>
                <a:sym typeface="Karla"/>
              </a:rPr>
              <a:t>WRITL &amp; WRITD, </a:t>
            </a:r>
            <a:br>
              <a:rPr i="1" lang="en" sz="1000">
                <a:latin typeface="Karla"/>
                <a:ea typeface="Karla"/>
                <a:cs typeface="Karla"/>
                <a:sym typeface="Karla"/>
              </a:rPr>
            </a:br>
            <a:r>
              <a:rPr i="1" lang="en" sz="1000">
                <a:latin typeface="Karla"/>
                <a:ea typeface="Karla"/>
                <a:cs typeface="Karla"/>
                <a:sym typeface="Karla"/>
              </a:rPr>
              <a:t>ARTS &amp; HUMN)</a:t>
            </a:r>
            <a:endParaRPr i="1" sz="1000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CAF50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55" name="Google Shape;155;p19"/>
          <p:cNvGraphicFramePr/>
          <p:nvPr/>
        </p:nvGraphicFramePr>
        <p:xfrm>
          <a:off x="89425" y="1088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{03FB7023-437C-4712-AFA6-F2B4BB146BDC}</a:tableStyleId>
              </a:tblPr>
              <a:tblGrid>
                <a:gridCol w="3223075"/>
                <a:gridCol w="424375"/>
                <a:gridCol w="4724875"/>
              </a:tblGrid>
              <a:tr h="44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Liberal Arts Perspective</a:t>
                      </a:r>
                      <a:endParaRPr b="1" sz="18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Challenge Curriculum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</a:tr>
              <a:tr h="441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32 course credits + 2 Jterm</a:t>
                      </a:r>
                      <a:endParaRPr sz="18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→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34 course credits total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</a:tr>
              <a:tr h="441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IEX (Jterm; 2 courses)</a:t>
                      </a:r>
                      <a:endParaRPr sz="18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→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JAN (2 courses)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40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WRITI, WRITD, WRIT_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→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WRITL </a:t>
                      </a:r>
                      <a:r>
                        <a:rPr lang="en" sz="1800">
                          <a:highlight>
                            <a:srgbClr val="FFEB3B"/>
                          </a:highlight>
                        </a:rPr>
                        <a:t>&amp;</a:t>
                      </a:r>
                      <a:r>
                        <a:rPr lang="en" sz="1800"/>
                        <a:t> 3 WRIT / WRITL / WRITD courses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41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MATHL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→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QUANT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41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FIT &amp; ACT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→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WELBG (1 course)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90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GLOBL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→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GLAFC </a:t>
                      </a:r>
                      <a:r>
                        <a:rPr lang="en" sz="1800">
                          <a:highlight>
                            <a:schemeClr val="accent6"/>
                          </a:highlight>
                        </a:rPr>
                        <a:t>&amp;</a:t>
                      </a:r>
                      <a:r>
                        <a:rPr lang="en" sz="1800"/>
                        <a:t> USIDG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01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Language (200 level or second semester)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→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 sequential college-level courses in non-English language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56" name="Google Shape;156;p19"/>
          <p:cNvSpPr txBox="1"/>
          <p:nvPr>
            <p:ph idx="4294967295" type="title"/>
          </p:nvPr>
        </p:nvSpPr>
        <p:spPr>
          <a:xfrm>
            <a:off x="-42600" y="-152400"/>
            <a:ext cx="8619600" cy="146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4CAF50"/>
                </a:solidFill>
              </a:rPr>
              <a:t>What Changed?</a:t>
            </a:r>
            <a:endParaRPr sz="3200">
              <a:solidFill>
                <a:srgbClr val="4CAF5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GRADUATION REQUIREMENTS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CAF50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>
            <p:ph idx="4294967295" type="title"/>
          </p:nvPr>
        </p:nvSpPr>
        <p:spPr>
          <a:xfrm>
            <a:off x="-42600" y="-152400"/>
            <a:ext cx="8619600" cy="146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4CAF50"/>
                </a:solidFill>
              </a:rPr>
              <a:t>What Changed?</a:t>
            </a:r>
            <a:endParaRPr sz="3200">
              <a:solidFill>
                <a:srgbClr val="4CAF5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GENERAL EDUCATION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62" name="Google Shape;162;p2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63" name="Google Shape;163;p20"/>
          <p:cNvGraphicFramePr/>
          <p:nvPr/>
        </p:nvGraphicFramePr>
        <p:xfrm>
          <a:off x="110600" y="1103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{03FB7023-437C-4712-AFA6-F2B4BB146BDC}</a:tableStyleId>
              </a:tblPr>
              <a:tblGrid>
                <a:gridCol w="2901475"/>
                <a:gridCol w="382850"/>
                <a:gridCol w="49440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Liberal Arts Perspective</a:t>
                      </a:r>
                      <a:endParaRPr b="1" sz="18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Challenge Curriculum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FTS</a:t>
                      </a:r>
                      <a:endParaRPr sz="18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→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FTS (WRIT)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ARTS</a:t>
                      </a:r>
                      <a:endParaRPr sz="18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→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ARTSC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LARS</a:t>
                      </a:r>
                      <a:endParaRPr sz="18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→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HUMN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NASP</a:t>
                      </a:r>
                      <a:endParaRPr sz="18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→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NTSCI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SOSCI</a:t>
                      </a:r>
                      <a:endParaRPr sz="18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→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HBSI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THEOL</a:t>
                      </a:r>
                      <a:endParaRPr sz="18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→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THEOL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n/a</a:t>
                      </a:r>
                      <a:endParaRPr sz="18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→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Challenge Seminar (capstone course)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/>
          <p:nvPr>
            <p:ph type="ctrTitle"/>
          </p:nvPr>
        </p:nvSpPr>
        <p:spPr>
          <a:xfrm>
            <a:off x="648300" y="1354750"/>
            <a:ext cx="3773100" cy="298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3"/>
                </a:solidFill>
              </a:rPr>
              <a:t>2</a:t>
            </a:r>
            <a:r>
              <a:rPr lang="en" sz="7200">
                <a:solidFill>
                  <a:schemeClr val="accent3"/>
                </a:solidFill>
              </a:rPr>
              <a:t>.</a:t>
            </a:r>
            <a:endParaRPr sz="72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ADVISING AND REGISTRATION TOOLS</a:t>
            </a:r>
            <a:endParaRPr/>
          </a:p>
        </p:txBody>
      </p:sp>
      <p:sp>
        <p:nvSpPr>
          <p:cNvPr id="169" name="Google Shape;169;p21"/>
          <p:cNvSpPr txBox="1"/>
          <p:nvPr>
            <p:ph idx="1" type="subTitle"/>
          </p:nvPr>
        </p:nvSpPr>
        <p:spPr>
          <a:xfrm>
            <a:off x="5568575" y="3265700"/>
            <a:ext cx="3062700" cy="103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MyGustavus</a:t>
            </a:r>
            <a:endParaRPr>
              <a:solidFill>
                <a:schemeClr val="lt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&amp;</a:t>
            </a:r>
            <a:r>
              <a:rPr lang="en"/>
              <a:t> </a:t>
            </a:r>
            <a:r>
              <a:rPr lang="en" u="sng">
                <a:solidFill>
                  <a:schemeClr val="lt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Starfish</a:t>
            </a:r>
            <a:r>
              <a:rPr lang="en"/>
              <a:t> </a:t>
            </a:r>
            <a:endParaRPr/>
          </a:p>
        </p:txBody>
      </p:sp>
      <p:sp>
        <p:nvSpPr>
          <p:cNvPr id="170" name="Google Shape;170;p21"/>
          <p:cNvSpPr txBox="1"/>
          <p:nvPr>
            <p:ph idx="4294967295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/>
          <p:nvPr>
            <p:ph type="title"/>
          </p:nvPr>
        </p:nvSpPr>
        <p:spPr>
          <a:xfrm>
            <a:off x="838350" y="893500"/>
            <a:ext cx="56826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Old Terminology</a:t>
            </a:r>
            <a:r>
              <a:rPr lang="en" u="sng"/>
              <a:t> →</a:t>
            </a:r>
            <a:r>
              <a:rPr lang="en" u="sng">
                <a:solidFill>
                  <a:srgbClr val="4CAF50"/>
                </a:solidFill>
              </a:rPr>
              <a:t> </a:t>
            </a:r>
            <a:r>
              <a:rPr lang="en" u="sng">
                <a:solidFill>
                  <a:schemeClr val="accent3"/>
                </a:solidFill>
              </a:rPr>
              <a:t>MyGustavus</a:t>
            </a:r>
            <a:endParaRPr u="sng">
              <a:solidFill>
                <a:schemeClr val="accent3"/>
              </a:solidFill>
            </a:endParaRPr>
          </a:p>
        </p:txBody>
      </p:sp>
      <p:grpSp>
        <p:nvGrpSpPr>
          <p:cNvPr id="176" name="Google Shape;176;p22"/>
          <p:cNvGrpSpPr/>
          <p:nvPr/>
        </p:nvGrpSpPr>
        <p:grpSpPr>
          <a:xfrm>
            <a:off x="301521" y="869243"/>
            <a:ext cx="457190" cy="457120"/>
            <a:chOff x="1923675" y="1633650"/>
            <a:chExt cx="436000" cy="435975"/>
          </a:xfrm>
        </p:grpSpPr>
        <p:sp>
          <p:nvSpPr>
            <p:cNvPr id="177" name="Google Shape;177;p22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2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2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2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2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3" name="Google Shape;183;p2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4" name="Google Shape;184;p22"/>
          <p:cNvSpPr txBox="1"/>
          <p:nvPr>
            <p:ph idx="1" type="body"/>
          </p:nvPr>
        </p:nvSpPr>
        <p:spPr>
          <a:xfrm>
            <a:off x="457250" y="1276350"/>
            <a:ext cx="74568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 </a:t>
            </a:r>
            <a:r>
              <a:rPr b="1" lang="en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Degree Audits →</a:t>
            </a:r>
            <a:r>
              <a:rPr b="1" lang="en" sz="2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Progress</a:t>
            </a:r>
            <a:endParaRPr b="1" sz="2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CAF5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    </a:t>
            </a:r>
            <a:r>
              <a:rPr b="1" lang="en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Schedules →</a:t>
            </a:r>
            <a:r>
              <a:rPr b="1" lang="en" sz="2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Course Plan: Calendar</a:t>
            </a:r>
            <a:endParaRPr b="1" sz="2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CAF5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 Four Year Plan →</a:t>
            </a:r>
            <a:r>
              <a:rPr b="1" lang="en" sz="2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Timeline</a:t>
            </a:r>
            <a:endParaRPr b="1" sz="2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CAF5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     Registration →</a:t>
            </a:r>
            <a:r>
              <a:rPr b="1" lang="en" sz="2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Course Catalog</a:t>
            </a:r>
            <a:endParaRPr b="1" sz="2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              Course Plan: Calendar</a:t>
            </a:r>
            <a:br>
              <a:rPr b="1" lang="en" sz="2400">
                <a:solidFill>
                  <a:srgbClr val="4CAF5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sz="2400">
              <a:solidFill>
                <a:srgbClr val="4CAF5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“What if…” major</a:t>
            </a:r>
            <a:r>
              <a:rPr b="1" lang="en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→</a:t>
            </a:r>
            <a:r>
              <a:rPr b="1" lang="en" sz="2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2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View a New Program</a:t>
            </a:r>
            <a:endParaRPr b="1" sz="2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rviragus template">
  <a:themeElements>
    <a:clrScheme name="Custom 347">
      <a:dk1>
        <a:srgbClr val="666666"/>
      </a:dk1>
      <a:lt1>
        <a:srgbClr val="FFFFFF"/>
      </a:lt1>
      <a:dk2>
        <a:srgbClr val="999999"/>
      </a:dk2>
      <a:lt2>
        <a:srgbClr val="DCE2E7"/>
      </a:lt2>
      <a:accent1>
        <a:srgbClr val="8BC34A"/>
      </a:accent1>
      <a:accent2>
        <a:srgbClr val="00BCD4"/>
      </a:accent2>
      <a:accent3>
        <a:srgbClr val="9C27B0"/>
      </a:accent3>
      <a:accent4>
        <a:srgbClr val="E91E63"/>
      </a:accent4>
      <a:accent5>
        <a:srgbClr val="FF9800"/>
      </a:accent5>
      <a:accent6>
        <a:srgbClr val="FFEB3B"/>
      </a:accent6>
      <a:hlink>
        <a:srgbClr val="2196F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