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26275" cy="9312275"/>
  <p:embeddedFontLst>
    <p:embeddedFont>
      <p:font typeface="Nanum Gothic" panose="020B0604020202020204" charset="-127"/>
      <p:regular r:id="rId17"/>
      <p:bold r:id="rId18"/>
    </p:embeddedFont>
    <p:embeddedFont>
      <p:font typeface="Century Gothic" panose="020B0502020202020204" pitchFamily="34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gYd39r2XuRkGzSq4aw5f6YdLR7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46DA983-E1DE-4CCD-A94C-184F1DD79E1F}">
  <a:tblStyle styleId="{F46DA983-E1DE-4CCD-A94C-184F1DD79E1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2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44719" cy="46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9930" y="0"/>
            <a:ext cx="3044719" cy="467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500"/>
          </a:p>
        </p:txBody>
      </p:sp>
      <p:sp>
        <p:nvSpPr>
          <p:cNvPr id="86" name="Google Shape;86;p1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21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</p:txBody>
      </p:sp>
      <p:sp>
        <p:nvSpPr>
          <p:cNvPr id="155" name="Google Shape;155;p21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32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163" name="Google Shape;163;p32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p24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24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29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p29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3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5" name="Google Shape;95;p2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3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4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1e04df5ee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g11e04df5eeb_0_4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100" cy="36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9" name="Google Shape;119;g11e04df5eeb_0_4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6:notes"/>
          <p:cNvSpPr txBox="1">
            <a:spLocks noGrp="1"/>
          </p:cNvSpPr>
          <p:nvPr>
            <p:ph type="body" idx="1"/>
          </p:nvPr>
        </p:nvSpPr>
        <p:spPr>
          <a:xfrm>
            <a:off x="630193" y="4525075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/>
          </a:p>
        </p:txBody>
      </p:sp>
      <p:sp>
        <p:nvSpPr>
          <p:cNvPr id="127" name="Google Shape;127;p6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3" name="Google Shape;133;p7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4" name="Google Shape;134;p7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800"/>
          </a:p>
        </p:txBody>
      </p:sp>
      <p:sp>
        <p:nvSpPr>
          <p:cNvPr id="140" name="Google Shape;140;p13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19:notes"/>
          <p:cNvSpPr txBox="1">
            <a:spLocks noGrp="1"/>
          </p:cNvSpPr>
          <p:nvPr>
            <p:ph type="body" idx="1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400"/>
          </a:p>
        </p:txBody>
      </p:sp>
      <p:sp>
        <p:nvSpPr>
          <p:cNvPr id="148" name="Google Shape;148;p19:notes"/>
          <p:cNvSpPr txBox="1">
            <a:spLocks noGrp="1"/>
          </p:cNvSpPr>
          <p:nvPr>
            <p:ph type="sldNum" idx="12"/>
          </p:nvPr>
        </p:nvSpPr>
        <p:spPr>
          <a:xfrm>
            <a:off x="3979930" y="8845046"/>
            <a:ext cx="3044719" cy="467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50" tIns="46675" rIns="93350" bIns="46675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10f34ebd7f7_0_101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15" name="Google Shape;15;g10f34ebd7f7_0_10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0f34ebd7f7_0_1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9" name="Google Shape;49;g10f34ebd7f7_0_11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f34ebd7f7_0_113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2" name="Google Shape;52;g10f34ebd7f7_0_113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10f34ebd7f7_0_1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1">
    <p:bg>
      <p:bgPr>
        <a:solidFill>
          <a:schemeClr val="accen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Google Shape;55;g10f34ebd7f7_0_119"/>
          <p:cNvGrpSpPr/>
          <p:nvPr/>
        </p:nvGrpSpPr>
        <p:grpSpPr>
          <a:xfrm>
            <a:off x="-1308067" y="-104131"/>
            <a:ext cx="15354741" cy="6961895"/>
            <a:chOff x="-981075" y="-78100"/>
            <a:chExt cx="11516344" cy="5221552"/>
          </a:xfrm>
        </p:grpSpPr>
        <p:sp>
          <p:nvSpPr>
            <p:cNvPr id="56" name="Google Shape;56;g10f34ebd7f7_0_119"/>
            <p:cNvSpPr/>
            <p:nvPr/>
          </p:nvSpPr>
          <p:spPr>
            <a:xfrm rot="10800000">
              <a:off x="4304464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g10f34ebd7f7_0_119"/>
            <p:cNvSpPr/>
            <p:nvPr/>
          </p:nvSpPr>
          <p:spPr>
            <a:xfrm rot="10800000">
              <a:off x="6419277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g10f34ebd7f7_0_119"/>
            <p:cNvSpPr/>
            <p:nvPr/>
          </p:nvSpPr>
          <p:spPr>
            <a:xfrm rot="10800000">
              <a:off x="2189989" y="-3"/>
              <a:ext cx="2002536" cy="734878"/>
            </a:xfrm>
            <a:custGeom>
              <a:avLst/>
              <a:gdLst/>
              <a:ahLst/>
              <a:cxnLst/>
              <a:rect l="l" t="t" r="r" b="b"/>
              <a:pathLst>
                <a:path w="21600" h="21175" extrusionOk="0">
                  <a:moveTo>
                    <a:pt x="21600" y="21175"/>
                  </a:moveTo>
                  <a:lnTo>
                    <a:pt x="21600" y="20652"/>
                  </a:lnTo>
                  <a:cubicBezTo>
                    <a:pt x="21600" y="17251"/>
                    <a:pt x="20920" y="14109"/>
                    <a:pt x="19815" y="12409"/>
                  </a:cubicBezTo>
                  <a:lnTo>
                    <a:pt x="12585" y="1274"/>
                  </a:lnTo>
                  <a:cubicBezTo>
                    <a:pt x="11480" y="-425"/>
                    <a:pt x="10120" y="-425"/>
                    <a:pt x="9015" y="1274"/>
                  </a:cubicBezTo>
                  <a:lnTo>
                    <a:pt x="1785" y="12409"/>
                  </a:lnTo>
                  <a:cubicBezTo>
                    <a:pt x="680" y="14108"/>
                    <a:pt x="0" y="17251"/>
                    <a:pt x="0" y="20652"/>
                  </a:cubicBezTo>
                  <a:lnTo>
                    <a:pt x="0" y="21175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g10f34ebd7f7_0_119"/>
            <p:cNvSpPr/>
            <p:nvPr/>
          </p:nvSpPr>
          <p:spPr>
            <a:xfrm>
              <a:off x="1133400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g10f34ebd7f7_0_119"/>
            <p:cNvSpPr/>
            <p:nvPr/>
          </p:nvSpPr>
          <p:spPr>
            <a:xfrm>
              <a:off x="3247913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g10f34ebd7f7_0_119"/>
            <p:cNvSpPr/>
            <p:nvPr/>
          </p:nvSpPr>
          <p:spPr>
            <a:xfrm>
              <a:off x="7476888" y="4039228"/>
              <a:ext cx="2001186" cy="1104224"/>
            </a:xfrm>
            <a:custGeom>
              <a:avLst/>
              <a:gdLst/>
              <a:ahLst/>
              <a:cxnLst/>
              <a:rect l="l" t="t" r="r" b="b"/>
              <a:pathLst>
                <a:path w="21600" h="21315" extrusionOk="0">
                  <a:moveTo>
                    <a:pt x="21600" y="21315"/>
                  </a:moveTo>
                  <a:lnTo>
                    <a:pt x="21600" y="13849"/>
                  </a:lnTo>
                  <a:cubicBezTo>
                    <a:pt x="21600" y="11569"/>
                    <a:pt x="20920" y="9461"/>
                    <a:pt x="19816" y="8321"/>
                  </a:cubicBezTo>
                  <a:lnTo>
                    <a:pt x="12585" y="855"/>
                  </a:lnTo>
                  <a:cubicBezTo>
                    <a:pt x="11480" y="-285"/>
                    <a:pt x="10120" y="-285"/>
                    <a:pt x="9015" y="855"/>
                  </a:cubicBezTo>
                  <a:lnTo>
                    <a:pt x="1785" y="8321"/>
                  </a:lnTo>
                  <a:cubicBezTo>
                    <a:pt x="680" y="9461"/>
                    <a:pt x="0" y="11569"/>
                    <a:pt x="0" y="13849"/>
                  </a:cubicBezTo>
                  <a:lnTo>
                    <a:pt x="0" y="21315"/>
                  </a:ln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g10f34ebd7f7_0_119"/>
            <p:cNvSpPr/>
            <p:nvPr/>
          </p:nvSpPr>
          <p:spPr>
            <a:xfrm>
              <a:off x="7620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g10f34ebd7f7_0_119"/>
            <p:cNvSpPr/>
            <p:nvPr/>
          </p:nvSpPr>
          <p:spPr>
            <a:xfrm>
              <a:off x="2190677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g10f34ebd7f7_0_119"/>
            <p:cNvSpPr/>
            <p:nvPr/>
          </p:nvSpPr>
          <p:spPr>
            <a:xfrm>
              <a:off x="6419630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g10f34ebd7f7_0_119"/>
            <p:cNvSpPr/>
            <p:nvPr/>
          </p:nvSpPr>
          <p:spPr>
            <a:xfrm>
              <a:off x="8534106" y="22008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g10f34ebd7f7_0_119"/>
            <p:cNvSpPr/>
            <p:nvPr/>
          </p:nvSpPr>
          <p:spPr>
            <a:xfrm>
              <a:off x="-98107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g10f34ebd7f7_0_119"/>
            <p:cNvSpPr/>
            <p:nvPr/>
          </p:nvSpPr>
          <p:spPr>
            <a:xfrm>
              <a:off x="3247878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g10f34ebd7f7_0_119"/>
            <p:cNvSpPr/>
            <p:nvPr/>
          </p:nvSpPr>
          <p:spPr>
            <a:xfrm>
              <a:off x="5362355" y="372088"/>
              <a:ext cx="2001163" cy="220898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FFFFFF">
                <a:alpha val="9411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g10f34ebd7f7_0_119"/>
            <p:cNvSpPr/>
            <p:nvPr/>
          </p:nvSpPr>
          <p:spPr>
            <a:xfrm>
              <a:off x="7848601" y="18269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g10f34ebd7f7_0_119"/>
            <p:cNvSpPr/>
            <p:nvPr/>
          </p:nvSpPr>
          <p:spPr>
            <a:xfrm>
              <a:off x="1448201" y="-7810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g10f34ebd7f7_0_119"/>
            <p:cNvSpPr/>
            <p:nvPr/>
          </p:nvSpPr>
          <p:spPr>
            <a:xfrm>
              <a:off x="-581024" y="3340950"/>
              <a:ext cx="1371581" cy="1514058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g10f34ebd7f7_0_119"/>
            <p:cNvSpPr/>
            <p:nvPr/>
          </p:nvSpPr>
          <p:spPr>
            <a:xfrm>
              <a:off x="1152450" y="131360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g10f34ebd7f7_0_119"/>
            <p:cNvSpPr/>
            <p:nvPr/>
          </p:nvSpPr>
          <p:spPr>
            <a:xfrm>
              <a:off x="7496375" y="3161451"/>
              <a:ext cx="723479" cy="798620"/>
            </a:xfrm>
            <a:custGeom>
              <a:avLst/>
              <a:gdLst/>
              <a:ahLst/>
              <a:cxnLst/>
              <a:rect l="l" t="t" r="r" b="b"/>
              <a:pathLst>
                <a:path w="21598" h="21315" extrusionOk="0">
                  <a:moveTo>
                    <a:pt x="21599" y="14389"/>
                  </a:moveTo>
                  <a:lnTo>
                    <a:pt x="21599" y="6924"/>
                  </a:lnTo>
                  <a:cubicBezTo>
                    <a:pt x="21599" y="5784"/>
                    <a:pt x="20918" y="4730"/>
                    <a:pt x="19814" y="4161"/>
                  </a:cubicBezTo>
                  <a:lnTo>
                    <a:pt x="12583" y="428"/>
                  </a:lnTo>
                  <a:cubicBezTo>
                    <a:pt x="11478" y="-142"/>
                    <a:pt x="10118" y="-142"/>
                    <a:pt x="9013" y="428"/>
                  </a:cubicBezTo>
                  <a:lnTo>
                    <a:pt x="1783" y="4161"/>
                  </a:lnTo>
                  <a:cubicBezTo>
                    <a:pt x="679" y="4731"/>
                    <a:pt x="0" y="5784"/>
                    <a:pt x="0" y="6924"/>
                  </a:cubicBezTo>
                  <a:lnTo>
                    <a:pt x="0" y="14392"/>
                  </a:lnTo>
                  <a:cubicBezTo>
                    <a:pt x="1" y="15532"/>
                    <a:pt x="681" y="16585"/>
                    <a:pt x="1785" y="17155"/>
                  </a:cubicBezTo>
                  <a:lnTo>
                    <a:pt x="9016" y="20888"/>
                  </a:lnTo>
                  <a:cubicBezTo>
                    <a:pt x="10120" y="21458"/>
                    <a:pt x="11481" y="21458"/>
                    <a:pt x="12585" y="20888"/>
                  </a:cubicBezTo>
                  <a:lnTo>
                    <a:pt x="19816" y="17155"/>
                  </a:lnTo>
                  <a:cubicBezTo>
                    <a:pt x="20920" y="16584"/>
                    <a:pt x="21600" y="15530"/>
                    <a:pt x="21599" y="14389"/>
                  </a:cubicBez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g10f34ebd7f7_0_119"/>
            <p:cNvSpPr/>
            <p:nvPr/>
          </p:nvSpPr>
          <p:spPr>
            <a:xfrm rot="10800000">
              <a:off x="7744475" y="-9"/>
              <a:ext cx="1027674" cy="752485"/>
            </a:xfrm>
            <a:custGeom>
              <a:avLst/>
              <a:gdLst/>
              <a:ahLst/>
              <a:cxnLst/>
              <a:rect l="l" t="t" r="r" b="b"/>
              <a:pathLst>
                <a:path w="21600" h="21385" extrusionOk="0">
                  <a:moveTo>
                    <a:pt x="21600" y="21385"/>
                  </a:moveTo>
                  <a:lnTo>
                    <a:pt x="21600" y="10472"/>
                  </a:lnTo>
                  <a:cubicBezTo>
                    <a:pt x="21600" y="8748"/>
                    <a:pt x="20920" y="7155"/>
                    <a:pt x="19816" y="6292"/>
                  </a:cubicBezTo>
                  <a:lnTo>
                    <a:pt x="12585" y="647"/>
                  </a:lnTo>
                  <a:cubicBezTo>
                    <a:pt x="11480" y="-215"/>
                    <a:pt x="10120" y="-215"/>
                    <a:pt x="9015" y="647"/>
                  </a:cubicBezTo>
                  <a:lnTo>
                    <a:pt x="1785" y="6292"/>
                  </a:lnTo>
                  <a:cubicBezTo>
                    <a:pt x="680" y="7154"/>
                    <a:pt x="0" y="8748"/>
                    <a:pt x="0" y="10472"/>
                  </a:cubicBezTo>
                  <a:lnTo>
                    <a:pt x="0" y="21385"/>
                  </a:lnTo>
                  <a:close/>
                </a:path>
              </a:pathLst>
            </a:custGeom>
            <a:solidFill>
              <a:srgbClr val="4F0089">
                <a:alpha val="14509"/>
              </a:srgbClr>
            </a:solidFill>
            <a:ln>
              <a:noFill/>
            </a:ln>
          </p:spPr>
          <p:txBody>
            <a:bodyPr spcFirstLastPara="1" wrap="square" lIns="60925" tIns="60925" rIns="60925" bIns="609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Calibri"/>
                <a:buNone/>
              </a:pPr>
              <a:endPara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5" name="Google Shape;75;g10f34ebd7f7_0_119"/>
          <p:cNvSpPr txBox="1">
            <a:spLocks noGrp="1"/>
          </p:cNvSpPr>
          <p:nvPr>
            <p:ph type="ctrTitle"/>
          </p:nvPr>
        </p:nvSpPr>
        <p:spPr>
          <a:xfrm>
            <a:off x="937200" y="4333433"/>
            <a:ext cx="6606900" cy="15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400"/>
              <a:buNone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0f34ebd7f7_0_141"/>
          <p:cNvSpPr txBox="1">
            <a:spLocks noGrp="1"/>
          </p:cNvSpPr>
          <p:nvPr>
            <p:ph type="title"/>
          </p:nvPr>
        </p:nvSpPr>
        <p:spPr>
          <a:xfrm>
            <a:off x="2592925" y="624110"/>
            <a:ext cx="8911800" cy="12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10f34ebd7f7_0_141"/>
          <p:cNvSpPr txBox="1">
            <a:spLocks noGrp="1"/>
          </p:cNvSpPr>
          <p:nvPr>
            <p:ph type="body" idx="1"/>
          </p:nvPr>
        </p:nvSpPr>
        <p:spPr>
          <a:xfrm>
            <a:off x="2589212" y="2133600"/>
            <a:ext cx="8915400" cy="3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g10f34ebd7f7_0_141"/>
          <p:cNvSpPr txBox="1">
            <a:spLocks noGrp="1"/>
          </p:cNvSpPr>
          <p:nvPr>
            <p:ph type="dt" idx="10"/>
          </p:nvPr>
        </p:nvSpPr>
        <p:spPr>
          <a:xfrm>
            <a:off x="10361612" y="6130437"/>
            <a:ext cx="1146300" cy="37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g10f34ebd7f7_0_141"/>
          <p:cNvSpPr txBox="1">
            <a:spLocks noGrp="1"/>
          </p:cNvSpPr>
          <p:nvPr>
            <p:ph type="ftr" idx="11"/>
          </p:nvPr>
        </p:nvSpPr>
        <p:spPr>
          <a:xfrm>
            <a:off x="2589212" y="6135808"/>
            <a:ext cx="7620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g10f34ebd7f7_0_141"/>
          <p:cNvSpPr/>
          <p:nvPr/>
        </p:nvSpPr>
        <p:spPr>
          <a:xfrm rot="10800000" flipH="1">
            <a:off x="-4189" y="714372"/>
            <a:ext cx="1588529" cy="507300"/>
          </a:xfrm>
          <a:custGeom>
            <a:avLst/>
            <a:gdLst/>
            <a:ahLst/>
            <a:cxnLst/>
            <a:rect l="l" t="t" r="r" b="b"/>
            <a:pathLst>
              <a:path w="9248" h="10000" extrusionOk="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g10f34ebd7f7_0_141"/>
          <p:cNvSpPr txBox="1">
            <a:spLocks noGrp="1"/>
          </p:cNvSpPr>
          <p:nvPr>
            <p:ph type="sldNum" idx="12"/>
          </p:nvPr>
        </p:nvSpPr>
        <p:spPr>
          <a:xfrm>
            <a:off x="531812" y="787782"/>
            <a:ext cx="7797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10f34ebd7f7_0_8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10f34ebd7f7_0_8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10f34ebd7f7_0_8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10f34ebd7f7_0_11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10f34ebd7f7_0_78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24" name="Google Shape;24;g10f34ebd7f7_0_78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5" name="Google Shape;25;g10f34ebd7f7_0_7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10f34ebd7f7_0_82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8" name="Google Shape;28;g10f34ebd7f7_0_8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10f34ebd7f7_0_8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10f34ebd7f7_0_8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g10f34ebd7f7_0_8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3" name="Google Shape;33;g10f34ebd7f7_0_8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g10f34ebd7f7_0_9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g10f34ebd7f7_0_9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0f34ebd7f7_0_9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9" name="Google Shape;39;g10f34ebd7f7_0_9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40" name="Google Shape;40;g10f34ebd7f7_0_9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10f34ebd7f7_0_104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g10f34ebd7f7_0_104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4" name="Google Shape;44;g10f34ebd7f7_0_104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" name="Google Shape;45;g10f34ebd7f7_0_104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g10f34ebd7f7_0_10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0f34ebd7f7_0_7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sz="3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g10f34ebd7f7_0_7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marR="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sz="1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g10f34ebd7f7_0_7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ustavus.edu/finance/concertFiles/media/Missed_Hours_Form.pdf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peterson@gustavus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speterson@gustavus.ed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docs.google.com/forms/d/1vFPlkVxdLa2k4-Y9mNwQxtaZrFc6jGcW7wt4lxTzjS8/edit" TargetMode="External"/><Relationship Id="rId4" Type="http://schemas.openxmlformats.org/officeDocument/2006/relationships/hyperlink" Target="mailto:sbridges@gustavus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peterson@gustavus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gustavus.edu/grants/AcademicYearResearchStudents.php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bout.citiprogram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ustavus.edu/grants/StudentForms.ph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ustavus.edu/research/responsibleconduct.php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ustavus.edu/grants/StudentForms.php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rstierle@gustavus.ed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>
            <a:spLocks noGrp="1"/>
          </p:cNvSpPr>
          <p:nvPr>
            <p:ph type="title"/>
          </p:nvPr>
        </p:nvSpPr>
        <p:spPr>
          <a:xfrm>
            <a:off x="1684500" y="2838600"/>
            <a:ext cx="5279700" cy="17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Century Gothic"/>
              <a:buNone/>
            </a:pPr>
            <a:r>
              <a:rPr lang="en-US" sz="4800" b="1">
                <a:solidFill>
                  <a:srgbClr val="FEFFFF"/>
                </a:solidFill>
              </a:rPr>
              <a:t>Managing Your Summer Grant</a:t>
            </a:r>
            <a:endParaRPr b="1">
              <a:solidFill>
                <a:srgbClr val="FEFFFF"/>
              </a:solidFill>
            </a:endParaRPr>
          </a:p>
        </p:txBody>
      </p:sp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2229"/>
          <a:stretch/>
        </p:blipFill>
        <p:spPr>
          <a:xfrm>
            <a:off x="8004800" y="863325"/>
            <a:ext cx="3870300" cy="25656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/>
          <p:nvPr/>
        </p:nvSpPr>
        <p:spPr>
          <a:xfrm>
            <a:off x="1862100" y="363325"/>
            <a:ext cx="10264200" cy="374700"/>
          </a:xfrm>
          <a:prstGeom prst="parallelogram">
            <a:avLst>
              <a:gd name="adj" fmla="val 25000"/>
            </a:avLst>
          </a:prstGeom>
          <a:solidFill>
            <a:srgbClr val="FFC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4">
            <a:alphaModFix/>
          </a:blip>
          <a:srcRect r="4852" b="4798"/>
          <a:stretch/>
        </p:blipFill>
        <p:spPr>
          <a:xfrm>
            <a:off x="322700" y="363325"/>
            <a:ext cx="1361800" cy="137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1"/>
          <p:cNvSpPr/>
          <p:nvPr/>
        </p:nvSpPr>
        <p:spPr>
          <a:xfrm>
            <a:off x="2546825" y="1891275"/>
            <a:ext cx="8636100" cy="46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If the student submitted hours and the supervisor has not yet approved the hours, the student’s hours can still be modified by the supervisor. </a:t>
            </a:r>
            <a:endParaRPr sz="1400" b="0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Once hours have been approved by the supervisor it is too late to add the hours to the current payroll. The student must complete a </a:t>
            </a:r>
            <a:r>
              <a:rPr lang="en-US" sz="1800" b="0" i="1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Missed Hours – Previous Payroll</a:t>
            </a:r>
            <a:r>
              <a:rPr lang="en-US" sz="18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form, which requires a supervisor’s signature. This form is available on the Gustavus Finance Office website:  </a:t>
            </a:r>
            <a:endParaRPr sz="1400" b="0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sng" strike="noStrike" cap="none" dirty="0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https://gustavus.edu/finance/concertFiles/media/Missed_Hours_Form.pdf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1" indent="-33020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○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Completed forms should be returned to either Renae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Stierlen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Barb Lundgren in the Finance Office. The missed hours will be added to the next payroll cycle.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1900" b="0" i="0" u="none" strike="noStrike" cap="none" dirty="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8" name="Google Shape;158;p21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name="adj" fmla="val 25000"/>
            </a:avLst>
          </a:prstGeom>
          <a:solidFill>
            <a:srgbClr val="FFC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2546825" y="351125"/>
            <a:ext cx="8636100" cy="12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rPr lang="en-US"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 approved my student’s timecard and now they say that they forgot to enter hours on one of the days in the pay period. What should I do now?</a:t>
            </a: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/>
          <p:nvPr/>
        </p:nvSpPr>
        <p:spPr>
          <a:xfrm>
            <a:off x="936977" y="482725"/>
            <a:ext cx="10586100" cy="57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 How do I know my remaining budget balance? How can I keep track of this?</a:t>
            </a:r>
            <a:endParaRPr sz="1800" b="0" i="0" u="none" strike="noStrike" cap="none" dirty="0">
              <a:solidFill>
                <a:srgbClr val="FFC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Check in with </a:t>
            </a:r>
            <a:r>
              <a:rPr lang="en-US" sz="1900" dirty="0">
                <a:solidFill>
                  <a:schemeClr val="lt1"/>
                </a:solidFill>
              </a:rPr>
              <a:t>Sarah Peterson (</a:t>
            </a:r>
            <a:r>
              <a:rPr lang="en-US" sz="190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speterson@gustavus.edu</a:t>
            </a:r>
            <a:r>
              <a:rPr lang="en-US"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1900" dirty="0">
                <a:solidFill>
                  <a:schemeClr val="lt1"/>
                </a:solidFill>
              </a:rPr>
              <a:t>. W</a:t>
            </a:r>
            <a:r>
              <a:rPr lang="en-US"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can see your account or request a report for you.  We can also determine whether expenses have yet posted to your account.</a:t>
            </a:r>
            <a:endParaRPr sz="150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External grants can be monitored in </a:t>
            </a:r>
            <a:r>
              <a:rPr lang="en-US" sz="19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MyGustavus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Payroll postings will take place on a bi-weekly basis. All other budget postings (such as lab supplies) will happen on a monthly basis after postings are complete (typically around the 11</a:t>
            </a:r>
            <a:r>
              <a:rPr lang="en-US" sz="19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or 12</a:t>
            </a:r>
            <a:r>
              <a:rPr lang="en-US" sz="1900" b="0" i="0" u="none" strike="noStrike" cap="none" baseline="30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of the month).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During the summer some postings are delayed.  For example, </a:t>
            </a:r>
            <a:r>
              <a:rPr lang="en-US" sz="1900" b="1" i="0" u="sng" strike="noStrike" cap="none" dirty="0">
                <a:solidFill>
                  <a:schemeClr val="lt1"/>
                </a:solidFill>
              </a:rPr>
              <a:t>benefits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indirect cost postings will not happen until the end of summer.  </a:t>
            </a:r>
            <a:r>
              <a:rPr lang="en-US" sz="1900" b="1" i="0" u="sng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 not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rely 100% on your budget balance as the amount of money you have remaining to spend.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Char char="●"/>
            </a:pPr>
            <a:r>
              <a:rPr lang="en-US" sz="19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If you need assistance, please ask us.  We are here to help!</a:t>
            </a:r>
            <a:endParaRPr sz="15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/>
          <p:nvPr/>
        </p:nvSpPr>
        <p:spPr>
          <a:xfrm>
            <a:off x="2903850" y="681850"/>
            <a:ext cx="6384300" cy="7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I monitor the total hours worked?</a:t>
            </a: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4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name="adj" fmla="val 25000"/>
            </a:avLst>
          </a:prstGeom>
          <a:solidFill>
            <a:srgbClr val="FFC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24"/>
          <p:cNvSpPr txBox="1"/>
          <p:nvPr/>
        </p:nvSpPr>
        <p:spPr>
          <a:xfrm>
            <a:off x="582175" y="1770788"/>
            <a:ext cx="4440600" cy="4341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lnSpc>
                <a:spcPct val="107000"/>
              </a:lnSpc>
              <a:buClr>
                <a:schemeClr val="dk1"/>
              </a:buClr>
              <a:buSzPts val="1600"/>
            </a:pPr>
            <a:r>
              <a:rPr lang="en-US" sz="1600" b="1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Student’s accounts do not automatically close once they’ve worked their full awarded amount of hours. </a:t>
            </a:r>
            <a:endParaRPr lang="en-US" sz="12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lang="en-US" sz="1600" b="0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As a supervisor, you are responsible for monitoring the number of hours that your student works over the summer. When you approve hours on </a:t>
            </a:r>
            <a:r>
              <a:rPr lang="en-US" sz="1600" b="0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MyGustavus</a:t>
            </a:r>
            <a:r>
              <a:rPr lang="en-US" sz="16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, make a note of how many hours your student worked for each payroll. Track the total hours for each payroll and subtract this from the total summer hours available.</a:t>
            </a:r>
            <a:endParaRPr sz="1200" b="0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Both you and your student can view time entry histories in </a:t>
            </a:r>
            <a:r>
              <a:rPr lang="en-US" sz="1600" b="0" i="0" u="none" strike="noStrike" cap="none" dirty="0" err="1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MyGustavus</a:t>
            </a:r>
            <a:r>
              <a:rPr lang="en-US" sz="16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 lang="en-US" sz="1600" dirty="0">
              <a:solidFill>
                <a:srgbClr val="CCCCCC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FFA4F5-025C-6277-4104-DBCC71C9D7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968" y="1494040"/>
            <a:ext cx="3950208" cy="45815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/>
          <p:nvPr/>
        </p:nvSpPr>
        <p:spPr>
          <a:xfrm>
            <a:off x="2730450" y="332825"/>
            <a:ext cx="8620800" cy="5045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do my students pay their monthly on-campus housing bill?</a:t>
            </a:r>
            <a:endParaRPr sz="1900" b="1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900"/>
              <a:buFont typeface="Arial"/>
              <a:buChar char="●"/>
            </a:pPr>
            <a:r>
              <a:rPr lang="en-US" sz="190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 hourly student research rate has been adjusted to $</a:t>
            </a:r>
            <a:r>
              <a:rPr lang="en-US" sz="1900" dirty="0">
                <a:solidFill>
                  <a:srgbClr val="D9D9D9"/>
                </a:solidFill>
              </a:rPr>
              <a:t>15.44</a:t>
            </a:r>
            <a:r>
              <a:rPr lang="en-US" sz="190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for 202</a:t>
            </a:r>
            <a:r>
              <a:rPr lang="en-US" sz="1900" dirty="0">
                <a:solidFill>
                  <a:srgbClr val="D9D9D9"/>
                </a:solidFill>
              </a:rPr>
              <a:t>4</a:t>
            </a:r>
            <a:r>
              <a:rPr lang="en-US" sz="190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1900" i="0" u="none" strike="noStrike" cap="none" dirty="0">
                <a:solidFill>
                  <a:srgbClr val="D9D9D9"/>
                </a:solidFill>
              </a:rPr>
              <a:t>This increased hourly wage will provide additional funds in each paycheck to enable students to pay for living expenses on and off campus.</a:t>
            </a:r>
            <a:endParaRPr sz="1500" i="0" u="none" strike="noStrike" cap="none" dirty="0">
              <a:solidFill>
                <a:srgbClr val="D9D9D9"/>
              </a:solidFill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900"/>
              <a:buFont typeface="Arial"/>
              <a:buChar char="●"/>
            </a:pPr>
            <a:r>
              <a:rPr lang="en-US" sz="1900" b="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Charges for on-campus housing are calculated at $</a:t>
            </a:r>
            <a:r>
              <a:rPr lang="en-US" sz="1900" dirty="0">
                <a:solidFill>
                  <a:srgbClr val="D9D9D9"/>
                </a:solidFill>
              </a:rPr>
              <a:t>97.50 </a:t>
            </a:r>
            <a:r>
              <a:rPr lang="en-US" sz="1900" b="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per week and reported to student accounts by Residential Life on approximately July 1, August 1, and September 1. Housing charges will be charged monthly to the student's account. </a:t>
            </a:r>
            <a:endParaRPr sz="1500" b="0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1900" b="0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900"/>
              <a:buFont typeface="Arial"/>
              <a:buChar char="●"/>
            </a:pPr>
            <a:r>
              <a:rPr lang="en-US" sz="1900" b="0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It is the student's responsibility to make payments to Student Accounts for their housing charges.  </a:t>
            </a:r>
            <a:r>
              <a:rPr lang="en-US" sz="1900" b="1" i="0" u="none" strike="noStrike" cap="none" dirty="0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Please remind students that they are responsible for paying their summer housing bill. </a:t>
            </a:r>
            <a:endParaRPr sz="1900" b="0" i="0" u="none" strike="noStrike" cap="none" dirty="0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9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name="adj" fmla="val 25000"/>
            </a:avLst>
          </a:prstGeom>
          <a:solidFill>
            <a:srgbClr val="FFC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3"/>
          <p:cNvSpPr txBox="1">
            <a:spLocks noGrp="1"/>
          </p:cNvSpPr>
          <p:nvPr>
            <p:ph type="title"/>
          </p:nvPr>
        </p:nvSpPr>
        <p:spPr>
          <a:xfrm>
            <a:off x="1862100" y="1238325"/>
            <a:ext cx="8841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97297"/>
              <a:buFont typeface="Century Gothic"/>
              <a:buNone/>
            </a:pPr>
            <a:r>
              <a:rPr lang="en-US" b="1">
                <a:solidFill>
                  <a:schemeClr val="lt1"/>
                </a:solidFill>
              </a:rPr>
              <a:t>Thank you for completing the required supervisor training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87" name="Google Shape;187;p33"/>
          <p:cNvSpPr txBox="1">
            <a:spLocks noGrp="1"/>
          </p:cNvSpPr>
          <p:nvPr>
            <p:ph type="body" idx="1"/>
          </p:nvPr>
        </p:nvSpPr>
        <p:spPr>
          <a:xfrm>
            <a:off x="1684500" y="2944775"/>
            <a:ext cx="10062000" cy="33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800"/>
              <a:buChar char="●"/>
            </a:pPr>
            <a:r>
              <a:rPr lang="en-US" dirty="0">
                <a:solidFill>
                  <a:srgbClr val="D9D9D9"/>
                </a:solidFill>
              </a:rPr>
              <a:t>If you have questions about the materials contained in this training, please reach out to Sarah Peterson or Sarah Bridges.</a:t>
            </a:r>
            <a:endParaRPr dirty="0">
              <a:solidFill>
                <a:srgbClr val="D9D9D9"/>
              </a:solidFill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dirty="0">
                <a:solidFill>
                  <a:srgbClr val="CCCCCC"/>
                </a:solidFill>
              </a:rPr>
              <a:t>Sarah Peterson (</a:t>
            </a:r>
            <a:r>
              <a:rPr lang="en-US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speterson@gustavus.edu</a:t>
            </a:r>
            <a:r>
              <a:rPr lang="en-US" dirty="0">
                <a:solidFill>
                  <a:srgbClr val="CCCCCC"/>
                </a:solidFill>
              </a:rPr>
              <a:t>, x6514)</a:t>
            </a:r>
            <a:endParaRPr dirty="0">
              <a:solidFill>
                <a:srgbClr val="CCCCCC"/>
              </a:solidFill>
            </a:endParaRPr>
          </a:p>
          <a:p>
            <a:pPr marL="742950" lvl="1" indent="-28575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Char char="○"/>
            </a:pPr>
            <a:r>
              <a:rPr lang="en-US" dirty="0">
                <a:solidFill>
                  <a:srgbClr val="CCCCCC"/>
                </a:solidFill>
              </a:rPr>
              <a:t>Sarah Bridges (</a:t>
            </a:r>
            <a:r>
              <a:rPr lang="en-US" u="sng" dirty="0">
                <a:solidFill>
                  <a:srgbClr val="0563C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sbridges@gustavus.edu</a:t>
            </a:r>
            <a:r>
              <a:rPr lang="en-US" dirty="0">
                <a:solidFill>
                  <a:srgbClr val="CCCCCC"/>
                </a:solidFill>
              </a:rPr>
              <a:t>)</a:t>
            </a:r>
            <a:endParaRPr dirty="0">
              <a:solidFill>
                <a:srgbClr val="CCCCCC"/>
              </a:solidFill>
            </a:endParaRPr>
          </a:p>
          <a:p>
            <a:pPr marL="457200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 dirty="0">
              <a:solidFill>
                <a:schemeClr val="lt1"/>
              </a:solidFill>
            </a:endParaRP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en-US" dirty="0">
                <a:solidFill>
                  <a:schemeClr val="lt1"/>
                </a:solidFill>
                <a:hlinkClick r:id="rId5"/>
              </a:rPr>
              <a:t>Quiz </a:t>
            </a:r>
            <a:r>
              <a:rPr lang="en-US" dirty="0">
                <a:solidFill>
                  <a:schemeClr val="lt1"/>
                </a:solidFill>
              </a:rPr>
              <a:t>must be completed by </a:t>
            </a:r>
            <a:r>
              <a:rPr lang="en-US" b="1" dirty="0">
                <a:solidFill>
                  <a:schemeClr val="lt1"/>
                </a:solidFill>
              </a:rPr>
              <a:t>May 31st, 2024</a:t>
            </a:r>
            <a:r>
              <a:rPr lang="en-US" dirty="0">
                <a:solidFill>
                  <a:schemeClr val="lt1"/>
                </a:solidFill>
              </a:rPr>
              <a:t>.</a:t>
            </a:r>
            <a:endParaRPr dirty="0">
              <a:solidFill>
                <a:schemeClr val="lt1"/>
              </a:solidFill>
            </a:endParaRPr>
          </a:p>
        </p:txBody>
      </p:sp>
      <p:pic>
        <p:nvPicPr>
          <p:cNvPr id="188" name="Google Shape;188;p33"/>
          <p:cNvPicPr preferRelativeResize="0"/>
          <p:nvPr/>
        </p:nvPicPr>
        <p:blipFill rotWithShape="1">
          <a:blip r:embed="rId6">
            <a:alphaModFix/>
          </a:blip>
          <a:srcRect r="4852" b="4798"/>
          <a:stretch/>
        </p:blipFill>
        <p:spPr>
          <a:xfrm>
            <a:off x="322700" y="202100"/>
            <a:ext cx="1361800" cy="1373875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33"/>
          <p:cNvSpPr/>
          <p:nvPr/>
        </p:nvSpPr>
        <p:spPr>
          <a:xfrm>
            <a:off x="1862100" y="363325"/>
            <a:ext cx="10264200" cy="374700"/>
          </a:xfrm>
          <a:prstGeom prst="parallelogram">
            <a:avLst>
              <a:gd name="adj" fmla="val 25000"/>
            </a:avLst>
          </a:prstGeom>
          <a:solidFill>
            <a:srgbClr val="FFC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"/>
          <p:cNvSpPr txBox="1">
            <a:spLocks noGrp="1"/>
          </p:cNvSpPr>
          <p:nvPr>
            <p:ph type="title"/>
          </p:nvPr>
        </p:nvSpPr>
        <p:spPr>
          <a:xfrm>
            <a:off x="2632352" y="638641"/>
            <a:ext cx="8858400" cy="746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660"/>
              <a:buFont typeface="Century Gothic"/>
              <a:buNone/>
            </a:pPr>
            <a:r>
              <a:rPr lang="en-US" sz="3530" b="1" dirty="0">
                <a:solidFill>
                  <a:srgbClr val="FFCF00"/>
                </a:solidFill>
                <a:latin typeface="Nanum Gothic"/>
                <a:ea typeface="Nanum Gothic"/>
                <a:cs typeface="Nanum Gothic"/>
                <a:sym typeface="Nanum Gothic"/>
              </a:rPr>
              <a:t>Training Outcomes </a:t>
            </a:r>
            <a:br>
              <a:rPr lang="en-US" sz="3530" b="1" dirty="0">
                <a:solidFill>
                  <a:srgbClr val="CCCCCC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r>
              <a:rPr lang="en-US" sz="1820" b="1" dirty="0">
                <a:solidFill>
                  <a:srgbClr val="CCCCCC"/>
                </a:solidFill>
                <a:latin typeface="Nanum Gothic"/>
                <a:ea typeface="Nanum Gothic"/>
                <a:sym typeface="Nanum Gothic"/>
              </a:rPr>
              <a:t>The “M</a:t>
            </a:r>
            <a:r>
              <a:rPr lang="en-US" sz="1820" b="1" dirty="0">
                <a:solidFill>
                  <a:srgbClr val="CCCCCC"/>
                </a:solidFill>
                <a:latin typeface="Nanum Gothic"/>
                <a:ea typeface="Nanum Gothic"/>
                <a:cs typeface="Nanum Gothic"/>
                <a:sym typeface="Nanum Gothic"/>
              </a:rPr>
              <a:t>anaging Your Summer Grant” information session will provide details on managing the supervisor payroll process.</a:t>
            </a:r>
            <a:br>
              <a:rPr lang="en-US" sz="1820" b="1" dirty="0">
                <a:solidFill>
                  <a:srgbClr val="CCCCCC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br>
              <a:rPr lang="en-US" sz="1820" b="1" dirty="0">
                <a:solidFill>
                  <a:srgbClr val="CCCCCC"/>
                </a:solidFill>
                <a:latin typeface="Nanum Gothic"/>
                <a:ea typeface="Nanum Gothic"/>
                <a:cs typeface="Nanum Gothic"/>
                <a:sym typeface="Nanum Gothic"/>
              </a:rPr>
            </a:br>
            <a:br>
              <a:rPr lang="en-US" sz="1820" dirty="0"/>
            </a:br>
            <a:endParaRPr sz="1820" dirty="0"/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1"/>
          </p:nvPr>
        </p:nvSpPr>
        <p:spPr>
          <a:xfrm>
            <a:off x="2759100" y="2498756"/>
            <a:ext cx="8858400" cy="358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648" dirty="0">
                <a:solidFill>
                  <a:schemeClr val="lt1"/>
                </a:solidFill>
              </a:rPr>
              <a:t>Upon completion of training, you will:</a:t>
            </a:r>
            <a:endParaRPr sz="1648" dirty="0">
              <a:solidFill>
                <a:schemeClr val="lt1"/>
              </a:solidFill>
            </a:endParaRPr>
          </a:p>
          <a:p>
            <a:pPr marL="342900" lvl="0" indent="-29517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 dirty="0">
                <a:solidFill>
                  <a:schemeClr val="lt1"/>
                </a:solidFill>
              </a:rPr>
              <a:t>Understand the terms of the Supervisor and Employment Agreement</a:t>
            </a:r>
            <a:endParaRPr sz="1648" dirty="0">
              <a:solidFill>
                <a:schemeClr val="lt1"/>
              </a:solidFill>
            </a:endParaRPr>
          </a:p>
          <a:p>
            <a:pPr marL="342900" lvl="0" indent="-29517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 dirty="0">
                <a:solidFill>
                  <a:schemeClr val="lt1"/>
                </a:solidFill>
              </a:rPr>
              <a:t>Know when a student employee is required to complete RCR training </a:t>
            </a:r>
            <a:endParaRPr sz="1648" dirty="0">
              <a:solidFill>
                <a:schemeClr val="lt1"/>
              </a:solidFill>
            </a:endParaRPr>
          </a:p>
          <a:p>
            <a:pPr marL="342900" lvl="0" indent="-29517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 dirty="0">
                <a:solidFill>
                  <a:schemeClr val="lt1"/>
                </a:solidFill>
              </a:rPr>
              <a:t>Be aware of deadlines for employee hour entry and supervisor approval</a:t>
            </a:r>
            <a:endParaRPr sz="1648" dirty="0">
              <a:solidFill>
                <a:schemeClr val="lt1"/>
              </a:solidFill>
            </a:endParaRPr>
          </a:p>
          <a:p>
            <a:pPr marL="342900" lvl="0" indent="-29517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 dirty="0">
                <a:solidFill>
                  <a:schemeClr val="lt1"/>
                </a:solidFill>
              </a:rPr>
              <a:t>Learn how to manage student employee’s hourly payroll entries</a:t>
            </a:r>
            <a:endParaRPr sz="1648" dirty="0">
              <a:solidFill>
                <a:schemeClr val="lt1"/>
              </a:solidFill>
            </a:endParaRPr>
          </a:p>
          <a:p>
            <a:pPr marL="342900" lvl="0" indent="-29517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 dirty="0">
                <a:solidFill>
                  <a:schemeClr val="lt1"/>
                </a:solidFill>
              </a:rPr>
              <a:t>Understand how to track student employee hours and budget</a:t>
            </a:r>
            <a:endParaRPr sz="1648" dirty="0">
              <a:solidFill>
                <a:schemeClr val="lt1"/>
              </a:solidFill>
            </a:endParaRPr>
          </a:p>
          <a:p>
            <a:pPr marL="342900" lvl="0" indent="-295179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048"/>
              <a:buChar char="●"/>
            </a:pPr>
            <a:r>
              <a:rPr lang="en-US" sz="1648" dirty="0">
                <a:solidFill>
                  <a:schemeClr val="lt1"/>
                </a:solidFill>
              </a:rPr>
              <a:t>Know where to obtain account balance information</a:t>
            </a:r>
            <a:endParaRPr sz="1648" dirty="0">
              <a:solidFill>
                <a:schemeClr val="lt1"/>
              </a:solidFill>
            </a:endParaRPr>
          </a:p>
          <a:p>
            <a:pPr marL="34290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/>
          </a:p>
        </p:txBody>
      </p:sp>
      <p:sp>
        <p:nvSpPr>
          <p:cNvPr id="99" name="Google Shape;99;p2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name="adj" fmla="val 25000"/>
            </a:avLst>
          </a:prstGeom>
          <a:solidFill>
            <a:srgbClr val="FFC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lt1"/>
                </a:solidFill>
              </a:rPr>
              <a:t>Reminders for 2024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06" name="Google Shape;106;p3"/>
          <p:cNvSpPr txBox="1">
            <a:spLocks noGrp="1"/>
          </p:cNvSpPr>
          <p:nvPr>
            <p:ph type="body" idx="1"/>
          </p:nvPr>
        </p:nvSpPr>
        <p:spPr>
          <a:xfrm>
            <a:off x="1143250" y="1479900"/>
            <a:ext cx="9905400" cy="4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3851"/>
              <a:buNone/>
            </a:pPr>
            <a:r>
              <a:rPr lang="en-US" sz="2720" b="1" dirty="0">
                <a:solidFill>
                  <a:schemeClr val="lt1"/>
                </a:solidFill>
              </a:rPr>
              <a:t>Required Supervisor Training</a:t>
            </a:r>
            <a:endParaRPr sz="272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 dirty="0">
                <a:solidFill>
                  <a:srgbClr val="CCCCCC"/>
                </a:solidFill>
              </a:rPr>
              <a:t>All supervisors must complete this required training and quiz by </a:t>
            </a:r>
            <a:r>
              <a:rPr lang="en-US" b="1" dirty="0">
                <a:solidFill>
                  <a:schemeClr val="lt1"/>
                </a:solidFill>
                <a:highlight>
                  <a:schemeClr val="dk1"/>
                </a:highlight>
              </a:rPr>
              <a:t>May 31</a:t>
            </a:r>
            <a:r>
              <a:rPr lang="en-US" b="1" baseline="30000" dirty="0">
                <a:solidFill>
                  <a:schemeClr val="lt1"/>
                </a:solidFill>
                <a:highlight>
                  <a:schemeClr val="dk1"/>
                </a:highlight>
              </a:rPr>
              <a:t>st</a:t>
            </a:r>
            <a:r>
              <a:rPr lang="en-US" b="1" dirty="0">
                <a:solidFill>
                  <a:schemeClr val="lt1"/>
                </a:solidFill>
                <a:highlight>
                  <a:schemeClr val="dk1"/>
                </a:highlight>
              </a:rPr>
              <a:t>, 2024</a:t>
            </a:r>
            <a:r>
              <a:rPr lang="en-US" dirty="0">
                <a:solidFill>
                  <a:srgbClr val="CCCCCC"/>
                </a:solidFill>
              </a:rPr>
              <a:t>.</a:t>
            </a:r>
            <a:r>
              <a:rPr lang="en-US" dirty="0"/>
              <a:t>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29032"/>
              <a:buNone/>
            </a:pPr>
            <a:endParaRPr b="1" dirty="0">
              <a:solidFill>
                <a:srgbClr val="D9D9D9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13851"/>
              <a:buNone/>
            </a:pPr>
            <a:r>
              <a:rPr lang="en-US" sz="2720" b="1" dirty="0">
                <a:solidFill>
                  <a:schemeClr val="lt1"/>
                </a:solidFill>
              </a:rPr>
              <a:t>2024 Student </a:t>
            </a:r>
            <a:r>
              <a:rPr lang="en-US" sz="2720" b="1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Hourly </a:t>
            </a:r>
            <a:r>
              <a:rPr lang="en-US" sz="2720" b="1" dirty="0">
                <a:solidFill>
                  <a:schemeClr val="lt1"/>
                </a:solidFill>
              </a:rPr>
              <a:t>Rate Change:</a:t>
            </a:r>
            <a:endParaRPr sz="272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 dirty="0">
                <a:solidFill>
                  <a:srgbClr val="CCCCCC"/>
                </a:solidFill>
              </a:rPr>
              <a:t>The hourly student research rate has been increased for 2024 to account for the annual increase in the weekly housing rate. The hourly pay rate is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b="1" dirty="0">
                <a:solidFill>
                  <a:schemeClr val="lt1"/>
                </a:solidFill>
              </a:rPr>
              <a:t>$15.44</a:t>
            </a:r>
            <a:r>
              <a:rPr lang="en-US" dirty="0">
                <a:solidFill>
                  <a:schemeClr val="lt1"/>
                </a:solidFill>
              </a:rPr>
              <a:t> </a:t>
            </a:r>
            <a:r>
              <a:rPr lang="en-US" dirty="0">
                <a:solidFill>
                  <a:srgbClr val="CCCCCC"/>
                </a:solidFill>
              </a:rPr>
              <a:t>for 2024. Students are required to pay their housing bills every month. This base rate should be used for </a:t>
            </a:r>
            <a:r>
              <a:rPr lang="en-US" u="sng" dirty="0">
                <a:solidFill>
                  <a:srgbClr val="CCCCCC"/>
                </a:solidFill>
              </a:rPr>
              <a:t>all</a:t>
            </a:r>
            <a:r>
              <a:rPr lang="en-US" dirty="0">
                <a:solidFill>
                  <a:srgbClr val="CCCCCC"/>
                </a:solidFill>
              </a:rPr>
              <a:t> Summer Research Employment. </a:t>
            </a:r>
            <a:endParaRPr dirty="0">
              <a:solidFill>
                <a:srgbClr val="CCCCC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1200" dirty="0"/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113851"/>
              <a:buNone/>
            </a:pPr>
            <a:r>
              <a:rPr lang="en-US" sz="2720" b="1" dirty="0">
                <a:solidFill>
                  <a:schemeClr val="lt1"/>
                </a:solidFill>
              </a:rPr>
              <a:t>Employment Forms</a:t>
            </a:r>
            <a:endParaRPr sz="2720" dirty="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ct val="75000"/>
              <a:buNone/>
            </a:pPr>
            <a:r>
              <a:rPr lang="en-US" dirty="0">
                <a:solidFill>
                  <a:srgbClr val="CCCCCC"/>
                </a:solidFill>
              </a:rPr>
              <a:t>Completed </a:t>
            </a:r>
            <a:r>
              <a:rPr lang="en-US" i="1" dirty="0">
                <a:solidFill>
                  <a:srgbClr val="CCCCCC"/>
                </a:solidFill>
              </a:rPr>
              <a:t>Summer Research Employment and Supervisor Agreements </a:t>
            </a:r>
            <a:r>
              <a:rPr lang="en-US" dirty="0">
                <a:solidFill>
                  <a:srgbClr val="CCCCCC"/>
                </a:solidFill>
              </a:rPr>
              <a:t>and other forms should be emailed to Sarah Peterson in Research and Sponsored Programs (</a:t>
            </a:r>
            <a:r>
              <a:rPr lang="en-US" u="sng" dirty="0">
                <a:solidFill>
                  <a:srgbClr val="0563C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speterson@gustavus.edu</a:t>
            </a:r>
            <a:r>
              <a:rPr lang="en-US" dirty="0">
                <a:solidFill>
                  <a:srgbClr val="CCCCCC"/>
                </a:solidFill>
              </a:rPr>
              <a:t>).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7" name="Google Shape;107;p3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name="adj" fmla="val 25000"/>
            </a:avLst>
          </a:prstGeom>
          <a:solidFill>
            <a:srgbClr val="FFC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>
            <a:spLocks noGrp="1"/>
          </p:cNvSpPr>
          <p:nvPr>
            <p:ph type="title"/>
          </p:nvPr>
        </p:nvSpPr>
        <p:spPr>
          <a:xfrm>
            <a:off x="2146200" y="593375"/>
            <a:ext cx="9039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 dirty="0">
                <a:solidFill>
                  <a:schemeClr val="lt1"/>
                </a:solidFill>
              </a:rPr>
              <a:t>Summer Student Research Employment Dates</a:t>
            </a:r>
            <a:endParaRPr b="1" dirty="0">
              <a:solidFill>
                <a:schemeClr val="lt1"/>
              </a:solidFill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body" idx="1"/>
          </p:nvPr>
        </p:nvSpPr>
        <p:spPr>
          <a:xfrm>
            <a:off x="2146200" y="1792150"/>
            <a:ext cx="9172875" cy="2010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091" b="1" dirty="0">
                <a:solidFill>
                  <a:srgbClr val="B7B7B7"/>
                </a:solidFill>
              </a:rPr>
              <a:t>June 1st through August 14th, 2024 </a:t>
            </a:r>
            <a:endParaRPr sz="2091" dirty="0">
              <a:solidFill>
                <a:srgbClr val="B7B7B7"/>
              </a:solidFill>
            </a:endParaRPr>
          </a:p>
          <a:p>
            <a:pPr marL="742950" lvl="1" indent="-26618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92"/>
              <a:buChar char="○"/>
            </a:pPr>
            <a:r>
              <a:rPr lang="en-US" sz="1591" dirty="0">
                <a:solidFill>
                  <a:schemeClr val="lt1"/>
                </a:solidFill>
              </a:rPr>
              <a:t>Students being paid from internally funded grants such as endowments, FYRE, RSC, SEAR, Johnson Petersons, and Presidential.</a:t>
            </a:r>
            <a:endParaRPr sz="1591" dirty="0">
              <a:solidFill>
                <a:schemeClr val="lt1"/>
              </a:solidFill>
            </a:endParaRPr>
          </a:p>
          <a:p>
            <a:pPr marL="742950" lvl="1" indent="-26618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92"/>
              <a:buChar char="○"/>
            </a:pPr>
            <a:r>
              <a:rPr lang="en-US" sz="1591" dirty="0">
                <a:solidFill>
                  <a:schemeClr val="lt1"/>
                </a:solidFill>
              </a:rPr>
              <a:t>Externally funded grants </a:t>
            </a:r>
          </a:p>
          <a:p>
            <a:pPr marL="476765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92"/>
              <a:buNone/>
            </a:pPr>
            <a:endParaRPr lang="en-US" sz="1591" dirty="0">
              <a:solidFill>
                <a:schemeClr val="lt1"/>
              </a:solidFill>
            </a:endParaRPr>
          </a:p>
          <a:p>
            <a:pPr marL="476765" lvl="1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92"/>
              <a:buNone/>
            </a:pPr>
            <a:r>
              <a:rPr lang="en-US" sz="1591" dirty="0">
                <a:solidFill>
                  <a:schemeClr val="lt1"/>
                </a:solidFill>
              </a:rPr>
              <a:t>*If a student’s research continues into the academic year, additional paperwork must be filled out. You can find that information </a:t>
            </a:r>
            <a:r>
              <a:rPr lang="en-US" sz="1591" dirty="0">
                <a:solidFill>
                  <a:schemeClr val="lt1"/>
                </a:solidFill>
                <a:hlinkClick r:id="rId3"/>
              </a:rPr>
              <a:t>here.</a:t>
            </a:r>
            <a:endParaRPr sz="1591" dirty="0">
              <a:solidFill>
                <a:schemeClr val="lt1"/>
              </a:solidFill>
            </a:endParaRPr>
          </a:p>
        </p:txBody>
      </p:sp>
      <p:sp>
        <p:nvSpPr>
          <p:cNvPr id="115" name="Google Shape;115;p4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name="adj" fmla="val 25000"/>
            </a:avLst>
          </a:prstGeom>
          <a:solidFill>
            <a:srgbClr val="FFC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1e04df5eeb_0_4"/>
          <p:cNvSpPr txBox="1">
            <a:spLocks noGrp="1"/>
          </p:cNvSpPr>
          <p:nvPr>
            <p:ph type="title"/>
          </p:nvPr>
        </p:nvSpPr>
        <p:spPr>
          <a:xfrm>
            <a:off x="2736375" y="593375"/>
            <a:ext cx="9039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Century Gothic"/>
              <a:buNone/>
            </a:pPr>
            <a:r>
              <a:rPr lang="en-US" b="1">
                <a:solidFill>
                  <a:schemeClr val="lt1"/>
                </a:solidFill>
              </a:rPr>
              <a:t>Required Training for Students 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122" name="Google Shape;122;g11e04df5eeb_0_4"/>
          <p:cNvSpPr txBox="1">
            <a:spLocks noGrp="1"/>
          </p:cNvSpPr>
          <p:nvPr>
            <p:ph type="body" idx="1"/>
          </p:nvPr>
        </p:nvSpPr>
        <p:spPr>
          <a:xfrm>
            <a:off x="2627733" y="1611081"/>
            <a:ext cx="8582700" cy="22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23335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92"/>
              <a:buChar char="●"/>
            </a:pPr>
            <a:r>
              <a:rPr lang="en-US" sz="2091" b="1" dirty="0">
                <a:solidFill>
                  <a:srgbClr val="CCCCCC"/>
                </a:solidFill>
              </a:rPr>
              <a:t>Responsible Conduct of Research (RCR)</a:t>
            </a:r>
            <a:endParaRPr sz="2091" dirty="0">
              <a:solidFill>
                <a:srgbClr val="CCCCCC"/>
              </a:solidFill>
            </a:endParaRPr>
          </a:p>
          <a:p>
            <a:pPr marL="609600" lvl="0" indent="-4064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en-US" sz="1600" dirty="0">
                <a:solidFill>
                  <a:srgbClr val="D9D9D9"/>
                </a:solidFill>
              </a:rPr>
              <a:t>"If the position is paid from government funds (local, state, federal), I agree to abide by the Gustavus Responsible Conduct of Research Policy and complete the mandatory training: </a:t>
            </a:r>
            <a:r>
              <a:rPr lang="en-US" sz="1600" u="sng" dirty="0">
                <a:solidFill>
                  <a:srgbClr val="0563C1"/>
                </a:solidFill>
              </a:rPr>
              <a:t>https://gustavus.edu/research/</a:t>
            </a:r>
            <a:r>
              <a:rPr lang="en-US" sz="1600" u="sng" dirty="0" err="1">
                <a:solidFill>
                  <a:srgbClr val="0563C1"/>
                </a:solidFill>
              </a:rPr>
              <a:t>responsibleconduct.php</a:t>
            </a:r>
            <a:r>
              <a:rPr lang="en-US" sz="1600" u="sng" dirty="0">
                <a:solidFill>
                  <a:srgbClr val="0563C1"/>
                </a:solidFill>
              </a:rPr>
              <a:t>.”</a:t>
            </a:r>
            <a:endParaRPr sz="1600" dirty="0">
              <a:solidFill>
                <a:schemeClr val="dk1"/>
              </a:solidFill>
            </a:endParaRPr>
          </a:p>
          <a:p>
            <a:pPr marL="1219200" lvl="1" indent="-4064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-US" sz="1600" b="1" dirty="0">
                <a:solidFill>
                  <a:schemeClr val="lt1"/>
                </a:solidFill>
              </a:rPr>
              <a:t>Students </a:t>
            </a:r>
            <a:r>
              <a:rPr lang="en-US" sz="1600" b="1" u="sng" dirty="0">
                <a:solidFill>
                  <a:schemeClr val="lt1"/>
                </a:solidFill>
              </a:rPr>
              <a:t>must</a:t>
            </a:r>
            <a:r>
              <a:rPr lang="en-US" sz="1600" b="1" dirty="0">
                <a:solidFill>
                  <a:schemeClr val="lt1"/>
                </a:solidFill>
              </a:rPr>
              <a:t> complete the online </a:t>
            </a:r>
            <a:r>
              <a:rPr lang="en-US" sz="1600" b="1" dirty="0">
                <a:solidFill>
                  <a:schemeClr val="lt1"/>
                </a:solidFill>
                <a:hlinkClick r:id="rId3"/>
              </a:rPr>
              <a:t>CITI</a:t>
            </a:r>
            <a:r>
              <a:rPr lang="en-US" sz="1600" b="1" dirty="0">
                <a:solidFill>
                  <a:schemeClr val="lt1"/>
                </a:solidFill>
              </a:rPr>
              <a:t> training before attending the virtual RCR training on June 5</a:t>
            </a:r>
            <a:r>
              <a:rPr lang="en-US" sz="1600" b="1" baseline="30000" dirty="0">
                <a:solidFill>
                  <a:schemeClr val="lt1"/>
                </a:solidFill>
              </a:rPr>
              <a:t>th</a:t>
            </a:r>
            <a:r>
              <a:rPr lang="en-US" sz="1600" b="1" dirty="0">
                <a:solidFill>
                  <a:schemeClr val="lt1"/>
                </a:solidFill>
              </a:rPr>
              <a:t>, 2024.</a:t>
            </a:r>
            <a:endParaRPr sz="1600" dirty="0">
              <a:solidFill>
                <a:schemeClr val="lt1"/>
              </a:solidFill>
            </a:endParaRPr>
          </a:p>
          <a:p>
            <a:pPr marL="342900" lvl="0" indent="-323335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B7B7B7"/>
              </a:buClr>
              <a:buSzPts val="1492"/>
              <a:buChar char="●"/>
            </a:pPr>
            <a:r>
              <a:rPr lang="en-US" sz="2091" b="1" dirty="0">
                <a:solidFill>
                  <a:srgbClr val="B7B7B7"/>
                </a:solidFill>
              </a:rPr>
              <a:t>Lab Safety</a:t>
            </a:r>
            <a:endParaRPr sz="2091" dirty="0">
              <a:solidFill>
                <a:srgbClr val="B7B7B7"/>
              </a:solidFill>
            </a:endParaRPr>
          </a:p>
          <a:p>
            <a:pPr marL="1219200" lvl="1" indent="-4064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-US" sz="1600" b="1" dirty="0">
                <a:solidFill>
                  <a:schemeClr val="lt1"/>
                </a:solidFill>
              </a:rPr>
              <a:t>L</a:t>
            </a:r>
            <a:r>
              <a:rPr lang="en-US" sz="1600" b="1" dirty="0">
                <a:solidFill>
                  <a:schemeClr val="lt1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ab safety training </a:t>
            </a:r>
            <a:r>
              <a:rPr lang="en-US" sz="1600" b="1" dirty="0">
                <a:solidFill>
                  <a:schemeClr val="lt1"/>
                </a:solidFill>
              </a:rPr>
              <a:t>is required for all students conducting research in a lab, studio, or fieldwork setting. This is also located on the </a:t>
            </a:r>
            <a:r>
              <a:rPr lang="en-US" sz="1600" b="1" dirty="0">
                <a:solidFill>
                  <a:schemeClr val="lt1"/>
                </a:solidFill>
                <a:hlinkClick r:id="rId3"/>
              </a:rPr>
              <a:t>CITI</a:t>
            </a:r>
            <a:r>
              <a:rPr lang="en-US" sz="1600" b="1" dirty="0">
                <a:solidFill>
                  <a:schemeClr val="lt1"/>
                </a:solidFill>
              </a:rPr>
              <a:t> website.</a:t>
            </a:r>
          </a:p>
          <a:p>
            <a:pPr marL="1219200" lvl="1" indent="-4064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</a:pPr>
            <a:r>
              <a:rPr lang="en-US" sz="1600" b="1" dirty="0">
                <a:solidFill>
                  <a:schemeClr val="lt1"/>
                </a:solidFill>
              </a:rPr>
              <a:t>For undergraduate students, the course you will be taking is Lab Chemical Safety–Students. For faculty/staff, the course you will be taking is Lab Chemical Safety–Faculty/Staff</a:t>
            </a:r>
            <a:endParaRPr sz="1600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0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>
                <a:solidFill>
                  <a:schemeClr val="lt1"/>
                </a:solidFill>
              </a:rPr>
              <a:t>If your student misses a required training, they cannot begin work.</a:t>
            </a:r>
            <a:endParaRPr sz="1600" b="1" dirty="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1600" b="1" dirty="0">
                <a:solidFill>
                  <a:schemeClr val="lt1"/>
                </a:solidFill>
              </a:rPr>
              <a:t>Additional information about these trainings can be found on the </a:t>
            </a:r>
            <a:r>
              <a:rPr lang="en-US" sz="1600" b="1" dirty="0">
                <a:solidFill>
                  <a:schemeClr val="lt1"/>
                </a:solidFill>
                <a:hlinkClick r:id="rId4"/>
              </a:rPr>
              <a:t>Summer Student Research web page</a:t>
            </a:r>
            <a:r>
              <a:rPr lang="en-US" sz="1600" b="1" dirty="0">
                <a:solidFill>
                  <a:schemeClr val="lt1"/>
                </a:solidFill>
              </a:rPr>
              <a:t>.</a:t>
            </a:r>
            <a:endParaRPr sz="1600" b="1" dirty="0">
              <a:solidFill>
                <a:schemeClr val="lt1"/>
              </a:solidFill>
            </a:endParaRPr>
          </a:p>
        </p:txBody>
      </p:sp>
      <p:sp>
        <p:nvSpPr>
          <p:cNvPr id="123" name="Google Shape;123;g11e04df5eeb_0_4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name="adj" fmla="val 25000"/>
            </a:avLst>
          </a:prstGeom>
          <a:solidFill>
            <a:srgbClr val="FFC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6"/>
          <p:cNvSpPr txBox="1"/>
          <p:nvPr/>
        </p:nvSpPr>
        <p:spPr>
          <a:xfrm>
            <a:off x="2792627" y="1705232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0" name="Google Shape;130;p6"/>
          <p:cNvSpPr/>
          <p:nvPr/>
        </p:nvSpPr>
        <p:spPr>
          <a:xfrm>
            <a:off x="218300" y="122025"/>
            <a:ext cx="11777400" cy="6898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By signing the </a:t>
            </a:r>
            <a:r>
              <a:rPr lang="en-US" sz="2200" b="1" i="1" u="none" strike="noStrike" cap="none" dirty="0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Summer Employee and Supervisor Agreement</a:t>
            </a:r>
            <a:r>
              <a:rPr lang="en-US" sz="2200" b="1" i="0" u="none" strike="noStrike" cap="none" dirty="0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 you and your student have agreed to the following terms:</a:t>
            </a:r>
            <a:endParaRPr sz="1600" b="0" i="0" u="none" strike="noStrike" cap="none" dirty="0">
              <a:solidFill>
                <a:srgbClr val="FFC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chemeClr val="accen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dirty="0">
                <a:solidFill>
                  <a:schemeClr val="lt1"/>
                </a:solidFill>
              </a:rPr>
              <a:t>1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Summer employees will be paid on the bi-weekly payroll. Please submit your time through </a:t>
            </a:r>
            <a:r>
              <a:rPr lang="en-US" sz="17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MyGustavus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by 10:00 a.m. on the Monday before the Friday payday.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dirty="0">
                <a:solidFill>
                  <a:schemeClr val="lt1"/>
                </a:solidFill>
              </a:rPr>
              <a:t>2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The supervisor must approve student hours by the bi-weekly deadline in </a:t>
            </a:r>
            <a:r>
              <a:rPr lang="en-US" sz="17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MyGustavus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dirty="0">
                <a:solidFill>
                  <a:schemeClr val="lt1"/>
                </a:solidFill>
              </a:rPr>
              <a:t>3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Summer employees may not work more than 40 hours per week during the summer without prior approval.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dirty="0">
                <a:solidFill>
                  <a:schemeClr val="lt1"/>
                </a:solidFill>
              </a:rPr>
              <a:t>4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Any grant over expenditure, including additional hours worked over the awarded amount, must be covered by the Supervisor</a:t>
            </a:r>
            <a:r>
              <a:rPr lang="en-US" sz="1700" dirty="0">
                <a:solidFill>
                  <a:schemeClr val="lt1"/>
                </a:solidFill>
              </a:rPr>
              <a:t> or Department.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dirty="0">
                <a:solidFill>
                  <a:schemeClr val="lt1"/>
                </a:solidFill>
              </a:rPr>
              <a:t>5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A verified I9, W4, background check, and direct deposit are required to be completed and on file before you begin summer employment.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dirty="0">
                <a:solidFill>
                  <a:schemeClr val="lt1"/>
                </a:solidFill>
              </a:rPr>
              <a:t>6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If the position is paid from Federal or State funds</a:t>
            </a:r>
            <a:r>
              <a:rPr lang="en-US" sz="1700" dirty="0">
                <a:solidFill>
                  <a:schemeClr val="lt1"/>
                </a:solidFill>
              </a:rPr>
              <a:t>, you must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agree to abide by the Gustavus Responsible Conduct of Research Policy and complete the mandatory training: </a:t>
            </a:r>
            <a:r>
              <a:rPr lang="en-US" sz="17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https://gustavus.edu/research/responsibleconduct.php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dirty="0">
                <a:solidFill>
                  <a:schemeClr val="lt1"/>
                </a:solidFill>
              </a:rPr>
              <a:t>7</a:t>
            </a:r>
            <a:r>
              <a:rPr lang="en-US"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 As a summer employee of Gustavus Adolphus College, you understand that you may have access to Gustavus’ Confidential Information. You must agree as a condition of employment not to disclose any confidential information.</a:t>
            </a: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 </a:t>
            </a:r>
            <a:endParaRPr sz="1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7"/>
          <p:cNvSpPr/>
          <p:nvPr/>
        </p:nvSpPr>
        <p:spPr>
          <a:xfrm>
            <a:off x="891150" y="602525"/>
            <a:ext cx="10409700" cy="59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1" i="1" u="none" strike="noStrike" cap="none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Additional Information: Summer Employee and Supervisor Agreement </a:t>
            </a:r>
            <a:endParaRPr sz="1700" b="0" i="0" u="none" strike="noStrike" cap="none">
              <a:solidFill>
                <a:srgbClr val="FFC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If a student has </a:t>
            </a:r>
            <a:r>
              <a:rPr lang="en-US" sz="1600" b="1" i="0" u="sng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not</a:t>
            </a:r>
            <a:r>
              <a:rPr lang="en-US" sz="16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 been previously employed by Gustavus the following forms are required: I9, W4, background check, and direct deposit and must be complete and on file before they begin summer employment. </a:t>
            </a:r>
            <a:endParaRPr sz="16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30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○"/>
            </a:pPr>
            <a:r>
              <a:rPr lang="en-US" sz="16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You and your student will be notified if they are missing any of the required forms.</a:t>
            </a:r>
            <a:endParaRPr sz="16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-US" sz="1600" b="1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Remind your students about the confidentiality agreement: </a:t>
            </a:r>
            <a:r>
              <a:rPr lang="en-US" sz="16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As a summer employee of Gustavus Adolphus College, I understand that I may have access to Gustavus’ Confidential Information. I agree as a condition of employment not to disclose any confidential information.</a:t>
            </a:r>
            <a:endParaRPr sz="16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3020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D9D9D9"/>
              </a:buClr>
              <a:buSzPts val="1600"/>
              <a:buFont typeface="Arial"/>
              <a:buChar char="●"/>
            </a:pPr>
            <a:r>
              <a:rPr lang="en-US" sz="16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The Summer Research Student web page (</a:t>
            </a:r>
            <a:r>
              <a:rPr lang="en-US" sz="1600" b="0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https://gustavus.edu/grants/StudentForms.php</a:t>
            </a:r>
            <a:r>
              <a:rPr lang="en-US" sz="1600" b="0" i="0" u="none" strike="noStrike" cap="none">
                <a:solidFill>
                  <a:srgbClr val="D9D9D9"/>
                </a:solidFill>
                <a:latin typeface="Arial"/>
                <a:ea typeface="Arial"/>
                <a:cs typeface="Arial"/>
                <a:sym typeface="Arial"/>
              </a:rPr>
              <a:t>) has more information about approving student hours in MyGustavus.</a:t>
            </a:r>
            <a:endParaRPr sz="1600" b="0" i="0" u="none" strike="noStrike" cap="none">
              <a:solidFill>
                <a:srgbClr val="D9D9D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3"/>
          <p:cNvSpPr/>
          <p:nvPr/>
        </p:nvSpPr>
        <p:spPr>
          <a:xfrm>
            <a:off x="1313550" y="871625"/>
            <a:ext cx="9564900" cy="223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rgbClr val="FFCF00"/>
                </a:solidFill>
                <a:latin typeface="Arial"/>
                <a:ea typeface="Arial"/>
                <a:cs typeface="Arial"/>
                <a:sym typeface="Arial"/>
              </a:rPr>
              <a:t>Example of supervisor payroll reminder email message:</a:t>
            </a:r>
            <a:endParaRPr sz="1600" b="0" i="0" u="none" strike="noStrike" cap="none" dirty="0">
              <a:solidFill>
                <a:srgbClr val="FFC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 a supervisor, you will receive two payroll reminder email messages from 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Renae </a:t>
            </a:r>
            <a:r>
              <a:rPr lang="en-US" sz="18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Stierlen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1800" b="0" i="0" u="sng" strike="noStrike" cap="none" dirty="0">
                <a:solidFill>
                  <a:srgbClr val="0563C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rstierle@gustavus.edu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) in the Finance Office. One on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Thursday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and another on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Monday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before the payroll approval deadline.</a:t>
            </a:r>
            <a:r>
              <a:rPr lang="en-US" sz="1800" b="0" i="0" u="none" strike="noStrike" cap="none" dirty="0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rgbClr val="22222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3"/>
          <p:cNvSpPr/>
          <p:nvPr/>
        </p:nvSpPr>
        <p:spPr>
          <a:xfrm>
            <a:off x="1313550" y="2818100"/>
            <a:ext cx="9564900" cy="1215677"/>
          </a:xfrm>
          <a:prstGeom prst="rect">
            <a:avLst/>
          </a:prstGeom>
          <a:noFill/>
          <a:ln w="19050" cap="flat" cmpd="sng">
            <a:solidFill>
              <a:srgbClr val="9999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Period 06/08/2024 - 06/21/2024 to be paid 06/</a:t>
            </a:r>
            <a:r>
              <a:rPr lang="en-US" sz="1900" b="1" dirty="0">
                <a:solidFill>
                  <a:schemeClr val="lt1"/>
                </a:solidFill>
              </a:rPr>
              <a:t>28</a:t>
            </a:r>
            <a:r>
              <a:rPr lang="en-US" sz="1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/2024</a:t>
            </a:r>
            <a:endParaRPr sz="19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 order for payroll processing, please remember to review and approve time entries for your summer employees </a:t>
            </a:r>
            <a:r>
              <a:rPr lang="en-US" sz="1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by noon, Monday, June </a:t>
            </a:r>
            <a:r>
              <a:rPr lang="en-US" sz="1800" b="1" dirty="0">
                <a:solidFill>
                  <a:schemeClr val="lt1"/>
                </a:solidFill>
              </a:rPr>
              <a:t>24th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3"/>
          <p:cNvSpPr txBox="1"/>
          <p:nvPr/>
        </p:nvSpPr>
        <p:spPr>
          <a:xfrm>
            <a:off x="1313558" y="4607050"/>
            <a:ext cx="81534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should receive an automated email when your student has submitted their time. 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/>
          <p:nvPr/>
        </p:nvSpPr>
        <p:spPr>
          <a:xfrm>
            <a:off x="2742125" y="850200"/>
            <a:ext cx="8770200" cy="51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Summer employee may not work more than 40 hours per week during the summer without prior approval. 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1" i="0" u="none" strike="noStrike" cap="none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As a general rule, students should not exceed 40 hours per week. If overtime hours cannot be avoided </a:t>
            </a:r>
            <a:r>
              <a:rPr lang="en-US" sz="1800" dirty="0">
                <a:solidFill>
                  <a:srgbClr val="CCCCCC"/>
                </a:solidFill>
              </a:rPr>
              <a:t>email</a:t>
            </a:r>
            <a:r>
              <a:rPr lang="en-US" sz="18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Sarah Bridges (</a:t>
            </a:r>
            <a:r>
              <a:rPr lang="en-US" sz="1800" dirty="0">
                <a:solidFill>
                  <a:srgbClr val="CCCCCC"/>
                </a:solidFill>
              </a:rPr>
              <a:t>sbridges@gustavus.edu</a:t>
            </a:r>
            <a:r>
              <a:rPr lang="en-US" sz="18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) to explain the situation and obtain permission. </a:t>
            </a:r>
            <a:br>
              <a:rPr lang="en-US" sz="18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0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Overtime hours must have </a:t>
            </a:r>
            <a:r>
              <a:rPr lang="en-US" sz="1800" b="1" i="0" u="sng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prior</a:t>
            </a:r>
            <a:r>
              <a:rPr lang="en-US" sz="18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 approval from Sarah Bridges in advance of students working more than 40 hours per week.</a:t>
            </a:r>
            <a:endParaRPr sz="1400" b="0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How will overtime affect my budget? </a:t>
            </a:r>
            <a:endParaRPr sz="1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Font typeface="Arial"/>
              <a:buChar char="●"/>
            </a:pPr>
            <a:r>
              <a:rPr lang="en-US" sz="1800" b="0" i="0" u="none" strike="noStrike" cap="none" dirty="0">
                <a:solidFill>
                  <a:srgbClr val="CCCCCC"/>
                </a:solidFill>
                <a:latin typeface="Arial"/>
                <a:ea typeface="Arial"/>
                <a:cs typeface="Arial"/>
                <a:sym typeface="Arial"/>
              </a:rPr>
              <a:t>Grant budgets allow for a total dollar amount to go toward wages. Overtime is paid at time and a half, so your grant funds will not go as far. A student will not be able to work as many hours as was originally budgeted. </a:t>
            </a:r>
            <a:endParaRPr sz="1800" b="0" i="0" u="none" strike="noStrike" cap="none" dirty="0">
              <a:solidFill>
                <a:srgbClr val="CCCCC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9"/>
          <p:cNvSpPr/>
          <p:nvPr/>
        </p:nvSpPr>
        <p:spPr>
          <a:xfrm>
            <a:off x="0" y="770675"/>
            <a:ext cx="1975800" cy="408900"/>
          </a:xfrm>
          <a:prstGeom prst="parallelogram">
            <a:avLst>
              <a:gd name="adj" fmla="val 25000"/>
            </a:avLst>
          </a:prstGeom>
          <a:solidFill>
            <a:srgbClr val="FFCF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1640</Words>
  <Application>Microsoft Office PowerPoint</Application>
  <PresentationFormat>Widescreen</PresentationFormat>
  <Paragraphs>136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Century Gothic</vt:lpstr>
      <vt:lpstr>Nanum Gothic</vt:lpstr>
      <vt:lpstr>Simple Light</vt:lpstr>
      <vt:lpstr>Managing Your Summer Grant</vt:lpstr>
      <vt:lpstr>Training Outcomes  The “Managing Your Summer Grant” information session will provide details on managing the supervisor payroll process.   </vt:lpstr>
      <vt:lpstr>Reminders for 2024</vt:lpstr>
      <vt:lpstr>Summer Student Research Employment Dates</vt:lpstr>
      <vt:lpstr>Required Training for Students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completing the required supervisor training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Managing Your Summer Grant</dc:title>
  <dc:creator>Sarah Bridges</dc:creator>
  <cp:lastModifiedBy>Sarah Peterson</cp:lastModifiedBy>
  <cp:revision>1</cp:revision>
  <dcterms:created xsi:type="dcterms:W3CDTF">2019-05-14T20:43:50Z</dcterms:created>
  <dcterms:modified xsi:type="dcterms:W3CDTF">2024-05-13T18:25:32Z</dcterms:modified>
</cp:coreProperties>
</file>