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7026275" cy="9312275"/>
  <p:embeddedFontLst>
    <p:embeddedFont>
      <p:font typeface="Nanum Gothic"/>
      <p:regular r:id="rId20"/>
      <p:bold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gYd39r2XuRkGzSq4aw5f6YdLR7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46DA983-E1DE-4CCD-A94C-184F1DD79E1F}">
  <a:tblStyle styleId="{F46DA983-E1DE-4CCD-A94C-184F1DD79E1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anumGothic-regular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NanumGothic-bold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4719" cy="46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9930" y="0"/>
            <a:ext cx="3044719" cy="467231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9138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/>
          <p:nvPr>
            <p:ph idx="2" type="sldImg"/>
          </p:nvPr>
        </p:nvSpPr>
        <p:spPr>
          <a:xfrm>
            <a:off x="719138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500"/>
          </a:p>
        </p:txBody>
      </p:sp>
      <p:sp>
        <p:nvSpPr>
          <p:cNvPr id="86" name="Google Shape;86;p1:notes"/>
          <p:cNvSpPr txBox="1"/>
          <p:nvPr>
            <p:ph idx="12" type="sldNum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:notes"/>
          <p:cNvSpPr/>
          <p:nvPr>
            <p:ph idx="2" type="sldImg"/>
          </p:nvPr>
        </p:nvSpPr>
        <p:spPr>
          <a:xfrm>
            <a:off x="719138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21:notes"/>
          <p:cNvSpPr txBox="1"/>
          <p:nvPr>
            <p:ph idx="1" type="body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</p:txBody>
      </p:sp>
      <p:sp>
        <p:nvSpPr>
          <p:cNvPr id="155" name="Google Shape;155;p21:notes"/>
          <p:cNvSpPr txBox="1"/>
          <p:nvPr>
            <p:ph idx="12" type="sldNum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:notes"/>
          <p:cNvSpPr/>
          <p:nvPr>
            <p:ph idx="2" type="sldImg"/>
          </p:nvPr>
        </p:nvSpPr>
        <p:spPr>
          <a:xfrm>
            <a:off x="719138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32:notes"/>
          <p:cNvSpPr txBox="1"/>
          <p:nvPr>
            <p:ph idx="1" type="body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163" name="Google Shape;163;p32:notes"/>
          <p:cNvSpPr txBox="1"/>
          <p:nvPr>
            <p:ph idx="12" type="sldNum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:notes"/>
          <p:cNvSpPr/>
          <p:nvPr>
            <p:ph idx="2" type="sldImg"/>
          </p:nvPr>
        </p:nvSpPr>
        <p:spPr>
          <a:xfrm>
            <a:off x="719138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24:notes"/>
          <p:cNvSpPr txBox="1"/>
          <p:nvPr>
            <p:ph idx="1" type="body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24:notes"/>
          <p:cNvSpPr txBox="1"/>
          <p:nvPr>
            <p:ph idx="12" type="sldNum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:notes"/>
          <p:cNvSpPr/>
          <p:nvPr>
            <p:ph idx="2" type="sldImg"/>
          </p:nvPr>
        </p:nvSpPr>
        <p:spPr>
          <a:xfrm>
            <a:off x="719138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29:notes"/>
          <p:cNvSpPr txBox="1"/>
          <p:nvPr>
            <p:ph idx="1" type="body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29:notes"/>
          <p:cNvSpPr txBox="1"/>
          <p:nvPr>
            <p:ph idx="12" type="sldNum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:notes"/>
          <p:cNvSpPr txBox="1"/>
          <p:nvPr>
            <p:ph idx="1" type="body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33:notes"/>
          <p:cNvSpPr/>
          <p:nvPr>
            <p:ph idx="2" type="sldImg"/>
          </p:nvPr>
        </p:nvSpPr>
        <p:spPr>
          <a:xfrm>
            <a:off x="719138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719138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719138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 txBox="1"/>
          <p:nvPr>
            <p:ph idx="12" type="sldNum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719138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 txBox="1"/>
          <p:nvPr>
            <p:ph idx="12" type="sldNum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e04df5eeb_0_4:notes"/>
          <p:cNvSpPr/>
          <p:nvPr>
            <p:ph idx="2" type="sldImg"/>
          </p:nvPr>
        </p:nvSpPr>
        <p:spPr>
          <a:xfrm>
            <a:off x="719138" y="1163638"/>
            <a:ext cx="5588100" cy="314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11e04df5eeb_0_4:notes"/>
          <p:cNvSpPr txBox="1"/>
          <p:nvPr>
            <p:ph idx="1" type="body"/>
          </p:nvPr>
        </p:nvSpPr>
        <p:spPr>
          <a:xfrm>
            <a:off x="702628" y="4481532"/>
            <a:ext cx="5621100" cy="3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11e04df5eeb_0_4:notes"/>
          <p:cNvSpPr txBox="1"/>
          <p:nvPr>
            <p:ph idx="12" type="sldNum"/>
          </p:nvPr>
        </p:nvSpPr>
        <p:spPr>
          <a:xfrm>
            <a:off x="3979930" y="8845046"/>
            <a:ext cx="30447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719138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30193" y="4525075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</p:txBody>
      </p:sp>
      <p:sp>
        <p:nvSpPr>
          <p:cNvPr id="127" name="Google Shape;127;p6:notes"/>
          <p:cNvSpPr txBox="1"/>
          <p:nvPr>
            <p:ph idx="12" type="sldNum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/>
          <p:nvPr>
            <p:ph idx="2" type="sldImg"/>
          </p:nvPr>
        </p:nvSpPr>
        <p:spPr>
          <a:xfrm>
            <a:off x="719138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 txBox="1"/>
          <p:nvPr>
            <p:ph idx="12" type="sldNum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/>
          <p:nvPr>
            <p:ph idx="2" type="sldImg"/>
          </p:nvPr>
        </p:nvSpPr>
        <p:spPr>
          <a:xfrm>
            <a:off x="719138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3:notes"/>
          <p:cNvSpPr txBox="1"/>
          <p:nvPr>
            <p:ph idx="1" type="body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/>
          </a:p>
        </p:txBody>
      </p:sp>
      <p:sp>
        <p:nvSpPr>
          <p:cNvPr id="140" name="Google Shape;140;p13:notes"/>
          <p:cNvSpPr txBox="1"/>
          <p:nvPr>
            <p:ph idx="12" type="sldNum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:notes"/>
          <p:cNvSpPr/>
          <p:nvPr>
            <p:ph idx="2" type="sldImg"/>
          </p:nvPr>
        </p:nvSpPr>
        <p:spPr>
          <a:xfrm>
            <a:off x="719138" y="1163638"/>
            <a:ext cx="5588000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9:notes"/>
          <p:cNvSpPr txBox="1"/>
          <p:nvPr>
            <p:ph idx="1" type="body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anchorCtr="0" anchor="t" bIns="46675" lIns="93350" spcFirstLastPara="1" rIns="93350" wrap="square" tIns="466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48" name="Google Shape;148;p19:notes"/>
          <p:cNvSpPr txBox="1"/>
          <p:nvPr>
            <p:ph idx="12" type="sldNum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anchorCtr="0" anchor="b" bIns="46675" lIns="93350" spcFirstLastPara="1" rIns="93350" wrap="square" tIns="466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0f34ebd7f7_0_10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g10f34ebd7f7_0_10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0f34ebd7f7_0_1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10f34ebd7f7_0_1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f34ebd7f7_0_11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10f34ebd7f7_0_11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10f34ebd7f7_0_1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chemeClr val="accen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g10f34ebd7f7_0_119"/>
          <p:cNvGrpSpPr/>
          <p:nvPr/>
        </p:nvGrpSpPr>
        <p:grpSpPr>
          <a:xfrm>
            <a:off x="-1308067" y="-104131"/>
            <a:ext cx="15354741" cy="6961895"/>
            <a:chOff x="-981075" y="-78100"/>
            <a:chExt cx="11516344" cy="5221552"/>
          </a:xfrm>
        </p:grpSpPr>
        <p:sp>
          <p:nvSpPr>
            <p:cNvPr id="56" name="Google Shape;56;g10f34ebd7f7_0_119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g10f34ebd7f7_0_119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g10f34ebd7f7_0_119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rect b="b" l="l" r="r" t="t"/>
              <a:pathLst>
                <a:path extrusionOk="0" h="21175" w="2160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10f34ebd7f7_0_119"/>
            <p:cNvSpPr/>
            <p:nvPr/>
          </p:nvSpPr>
          <p:spPr>
            <a:xfrm>
              <a:off x="1133400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g10f34ebd7f7_0_119"/>
            <p:cNvSpPr/>
            <p:nvPr/>
          </p:nvSpPr>
          <p:spPr>
            <a:xfrm>
              <a:off x="3247913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g10f34ebd7f7_0_119"/>
            <p:cNvSpPr/>
            <p:nvPr/>
          </p:nvSpPr>
          <p:spPr>
            <a:xfrm>
              <a:off x="7476888" y="4039228"/>
              <a:ext cx="2001186" cy="1104224"/>
            </a:xfrm>
            <a:custGeom>
              <a:rect b="b" l="l" r="r" t="t"/>
              <a:pathLst>
                <a:path extrusionOk="0" h="21315" w="2160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g10f34ebd7f7_0_119"/>
            <p:cNvSpPr/>
            <p:nvPr/>
          </p:nvSpPr>
          <p:spPr>
            <a:xfrm>
              <a:off x="76200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g10f34ebd7f7_0_119"/>
            <p:cNvSpPr/>
            <p:nvPr/>
          </p:nvSpPr>
          <p:spPr>
            <a:xfrm>
              <a:off x="2190677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g10f34ebd7f7_0_119"/>
            <p:cNvSpPr/>
            <p:nvPr/>
          </p:nvSpPr>
          <p:spPr>
            <a:xfrm>
              <a:off x="6419630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g10f34ebd7f7_0_119"/>
            <p:cNvSpPr/>
            <p:nvPr/>
          </p:nvSpPr>
          <p:spPr>
            <a:xfrm>
              <a:off x="8534106" y="22008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g10f34ebd7f7_0_119"/>
            <p:cNvSpPr/>
            <p:nvPr/>
          </p:nvSpPr>
          <p:spPr>
            <a:xfrm>
              <a:off x="-981075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g10f34ebd7f7_0_119"/>
            <p:cNvSpPr/>
            <p:nvPr/>
          </p:nvSpPr>
          <p:spPr>
            <a:xfrm>
              <a:off x="3247878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g10f34ebd7f7_0_119"/>
            <p:cNvSpPr/>
            <p:nvPr/>
          </p:nvSpPr>
          <p:spPr>
            <a:xfrm>
              <a:off x="5362355" y="372088"/>
              <a:ext cx="2001163" cy="220898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g10f34ebd7f7_0_119"/>
            <p:cNvSpPr/>
            <p:nvPr/>
          </p:nvSpPr>
          <p:spPr>
            <a:xfrm>
              <a:off x="7848601" y="1826900"/>
              <a:ext cx="1371581" cy="15140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g10f34ebd7f7_0_119"/>
            <p:cNvSpPr/>
            <p:nvPr/>
          </p:nvSpPr>
          <p:spPr>
            <a:xfrm>
              <a:off x="1448201" y="-78100"/>
              <a:ext cx="1371581" cy="15140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10f34ebd7f7_0_119"/>
            <p:cNvSpPr/>
            <p:nvPr/>
          </p:nvSpPr>
          <p:spPr>
            <a:xfrm>
              <a:off x="-581024" y="3340950"/>
              <a:ext cx="1371581" cy="1514058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g10f34ebd7f7_0_119"/>
            <p:cNvSpPr/>
            <p:nvPr/>
          </p:nvSpPr>
          <p:spPr>
            <a:xfrm>
              <a:off x="1152450" y="1313601"/>
              <a:ext cx="723479" cy="79862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g10f34ebd7f7_0_119"/>
            <p:cNvSpPr/>
            <p:nvPr/>
          </p:nvSpPr>
          <p:spPr>
            <a:xfrm>
              <a:off x="7496375" y="3161451"/>
              <a:ext cx="723479" cy="798620"/>
            </a:xfrm>
            <a:custGeom>
              <a:rect b="b" l="l" r="r" t="t"/>
              <a:pathLst>
                <a:path extrusionOk="0" h="21315" w="21598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g10f34ebd7f7_0_119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rect b="b" l="l" r="r" t="t"/>
              <a:pathLst>
                <a:path extrusionOk="0" h="21385" w="2160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anchorCtr="0" anchor="ctr" bIns="60925" lIns="60925" spcFirstLastPara="1" rIns="6092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g10f34ebd7f7_0_119"/>
          <p:cNvSpPr txBox="1"/>
          <p:nvPr>
            <p:ph type="ctrTitle"/>
          </p:nvPr>
        </p:nvSpPr>
        <p:spPr>
          <a:xfrm>
            <a:off x="937200" y="4333433"/>
            <a:ext cx="6606900" cy="15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f34ebd7f7_0_141"/>
          <p:cNvSpPr txBox="1"/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8" name="Google Shape;78;g10f34ebd7f7_0_141"/>
          <p:cNvSpPr txBox="1"/>
          <p:nvPr>
            <p:ph idx="1" type="body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g10f34ebd7f7_0_141"/>
          <p:cNvSpPr txBox="1"/>
          <p:nvPr>
            <p:ph idx="10" type="dt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g10f34ebd7f7_0_141"/>
          <p:cNvSpPr txBox="1"/>
          <p:nvPr>
            <p:ph idx="11" type="ftr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g10f34ebd7f7_0_141"/>
          <p:cNvSpPr/>
          <p:nvPr/>
        </p:nvSpPr>
        <p:spPr>
          <a:xfrm flipH="1" rot="10800000">
            <a:off x="-4189" y="714372"/>
            <a:ext cx="1588529" cy="5073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0f34ebd7f7_0_141"/>
          <p:cNvSpPr txBox="1"/>
          <p:nvPr>
            <p:ph idx="12" type="sldNum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0f34ebd7f7_0_8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g10f34ebd7f7_0_8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g10f34ebd7f7_0_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0f34ebd7f7_0_1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0f34ebd7f7_0_7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4" name="Google Shape;24;g10f34ebd7f7_0_7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5" name="Google Shape;25;g10f34ebd7f7_0_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0f34ebd7f7_0_8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" name="Google Shape;28;g10f34ebd7f7_0_8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0f34ebd7f7_0_8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g10f34ebd7f7_0_8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g10f34ebd7f7_0_8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g10f34ebd7f7_0_8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0f34ebd7f7_0_9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6" name="Google Shape;36;g10f34ebd7f7_0_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0f34ebd7f7_0_9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9" name="Google Shape;39;g10f34ebd7f7_0_9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0" name="Google Shape;40;g10f34ebd7f7_0_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0f34ebd7f7_0_10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0f34ebd7f7_0_10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10f34ebd7f7_0_10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10f34ebd7f7_0_10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g10f34ebd7f7_0_10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0f34ebd7f7_0_7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0f34ebd7f7_0_7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10f34ebd7f7_0_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ustavus.edu/finance/concertFiles/media/Missed_Hours_Form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speterson@gustavus.edu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speterson@gustavus.edu" TargetMode="External"/><Relationship Id="rId4" Type="http://schemas.openxmlformats.org/officeDocument/2006/relationships/hyperlink" Target="mailto:sbridges@gustavus.edu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speterson@gustavus.ed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ustavus.edu/research/responsibleconduct.php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ustavus.edu/grants/StudentForms.php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rstierle@gustavus.ed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1684500" y="2838600"/>
            <a:ext cx="5279700" cy="17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</a:pPr>
            <a:r>
              <a:rPr b="1" lang="en-US" sz="4800">
                <a:solidFill>
                  <a:srgbClr val="FEFFFF"/>
                </a:solidFill>
              </a:rPr>
              <a:t>Managing Your Summer Grant</a:t>
            </a:r>
            <a:endParaRPr b="1">
              <a:solidFill>
                <a:srgbClr val="FEFFFF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2229" l="0" r="0" t="0"/>
          <a:stretch/>
        </p:blipFill>
        <p:spPr>
          <a:xfrm>
            <a:off x="8004800" y="863325"/>
            <a:ext cx="3870300" cy="25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862100" y="363325"/>
            <a:ext cx="10264200" cy="374700"/>
          </a:xfrm>
          <a:prstGeom prst="parallelogram">
            <a:avLst>
              <a:gd fmla="val 25000" name="adj"/>
            </a:avLst>
          </a:prstGeom>
          <a:solidFill>
            <a:srgbClr val="FFC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4798" l="0" r="4852" t="0"/>
          <a:stretch/>
        </p:blipFill>
        <p:spPr>
          <a:xfrm>
            <a:off x="322700" y="363325"/>
            <a:ext cx="1361800" cy="13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2546825" y="1891275"/>
            <a:ext cx="8636100" cy="46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If the student submitted hours and the supervisor has not yet approved the hours, the student’s hours can still be modified by the supervisor. </a:t>
            </a:r>
            <a:endParaRPr b="0" i="0" sz="1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Once hours have been approved by the supervisor it is too late to add the hours to the current payroll. The student must complete a </a:t>
            </a:r>
            <a:r>
              <a:rPr b="0" i="1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Missed Hours – Previous Payroll</a:t>
            </a:r>
            <a:r>
              <a:rPr b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 form, which requires a supervisor’s signature. This form is available on the Gustavus Finance Office website:  </a:t>
            </a:r>
            <a:endParaRPr b="0" i="0" sz="1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https://gustavus.edu/finance/concertFiles/media/Missed_Hours_Form.pdf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13716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○"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Completed forms should be returned to either Renae Stierlen or Barb Lundgren in the Finance Office. The missed hours will be added to the next payroll cycle.</a:t>
            </a:r>
            <a:r>
              <a:rPr b="0" i="0" lang="en-US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fmla="val 25000" name="adj"/>
            </a:avLst>
          </a:prstGeom>
          <a:solidFill>
            <a:srgbClr val="FFC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2546825" y="351125"/>
            <a:ext cx="86361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approved my student’s timecard and now they say that they forgot to enter hours on one of the days in the pay period. What should I do now?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/>
          <p:nvPr/>
        </p:nvSpPr>
        <p:spPr>
          <a:xfrm>
            <a:off x="936977" y="482725"/>
            <a:ext cx="10586100" cy="57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CF00"/>
                </a:solidFill>
                <a:latin typeface="Arial"/>
                <a:ea typeface="Arial"/>
                <a:cs typeface="Arial"/>
                <a:sym typeface="Arial"/>
              </a:rPr>
              <a:t> How do I know my remaining budget balance? How can I keep track of this?</a:t>
            </a:r>
            <a:endParaRPr b="0" i="0" sz="1800" u="none" cap="none" strike="noStrike">
              <a:solidFill>
                <a:srgbClr val="FFC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b="1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in with </a:t>
            </a:r>
            <a:r>
              <a:rPr b="1" lang="en-US" sz="1900">
                <a:solidFill>
                  <a:schemeClr val="lt1"/>
                </a:solidFill>
              </a:rPr>
              <a:t>Sarah Peterson (</a:t>
            </a:r>
            <a:r>
              <a:rPr b="1" i="0" lang="en-US" sz="1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speterson@gustavus.edu</a:t>
            </a:r>
            <a:r>
              <a:rPr b="1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lang="en-US" sz="1900">
                <a:solidFill>
                  <a:schemeClr val="lt1"/>
                </a:solidFill>
              </a:rPr>
              <a:t>. W</a:t>
            </a:r>
            <a:r>
              <a:rPr b="1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can see your account or request a report for you.  We can also determine whether or not expenses have posted to your account.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External grants can be monitored in </a:t>
            </a: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MyGustavus</a:t>
            </a: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Payroll postings will take place on a bi-weekly basis. All other budget postings (such as lab supplies) will happen on a monthly basis after postings are complete (typically around the 11</a:t>
            </a:r>
            <a:r>
              <a:rPr b="0" baseline="3000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12</a:t>
            </a:r>
            <a:r>
              <a:rPr b="0" baseline="3000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the month).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During the summer some postings are delayed.  For example, </a:t>
            </a:r>
            <a:r>
              <a:rPr b="1" i="0" lang="en-US" sz="1900" u="sng" cap="none" strike="noStrike">
                <a:solidFill>
                  <a:schemeClr val="lt1"/>
                </a:solidFill>
              </a:rPr>
              <a:t>benefits</a:t>
            </a: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indirect cost postings will not happen until the end of summer.  </a:t>
            </a:r>
            <a:r>
              <a:rPr b="1" i="0" lang="en-US" sz="19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not</a:t>
            </a:r>
            <a:r>
              <a:rPr b="1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rely on your budget balance as the amount of money you have remaining to spend.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need assistance, please ask us.  We are here to help!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/>
          <p:nvPr/>
        </p:nvSpPr>
        <p:spPr>
          <a:xfrm>
            <a:off x="2903850" y="681850"/>
            <a:ext cx="63843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I monitor the total hours worked?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fmla="val 25000" name="adj"/>
            </a:avLst>
          </a:prstGeom>
          <a:solidFill>
            <a:srgbClr val="FFC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3" name="Google Shape;173;p24"/>
          <p:cNvGraphicFramePr/>
          <p:nvPr/>
        </p:nvGraphicFramePr>
        <p:xfrm>
          <a:off x="5942288" y="14927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{F46DA983-E1DE-4CCD-A94C-184F1DD79E1F}</a:tableStyleId>
              </a:tblPr>
              <a:tblGrid>
                <a:gridCol w="3891075"/>
                <a:gridCol w="1802950"/>
              </a:tblGrid>
              <a:tr h="27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dk1"/>
                          </a:solidFill>
                        </a:rPr>
                        <a:t>Monitoring Hours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dk1"/>
                          </a:solidFill>
                        </a:rPr>
                        <a:t>Student Name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Total Budget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$5,224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F00"/>
                    </a:solidFill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Hourly Rate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$13.06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F00"/>
                    </a:solidFill>
                  </a:tcPr>
                </a:tc>
              </a:tr>
              <a:tr h="27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Hours Available to Work for Summer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400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Weeks of Work per Agreement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10.00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F00"/>
                    </a:solidFill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Hours per Week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40.00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64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dk1"/>
                          </a:solidFill>
                        </a:rPr>
                        <a:t>Pay Periods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</a:rPr>
                        <a:t>Hours Worked</a:t>
                      </a:r>
                      <a:endParaRPr b="1" sz="11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>
                          <a:solidFill>
                            <a:schemeClr val="dk1"/>
                          </a:solidFill>
                        </a:rPr>
                        <a:t>per Payroll</a:t>
                      </a:r>
                      <a:endParaRPr b="1"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6/1/22 - 6/10/22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6/11/22 - 6/24/22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6/25/22 - 7/8/22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7/9/22 - 7/22/22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7/23/22 - 8/5/22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8/6/22 - 8/19/22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8/20/22 - 8/31/22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dk1"/>
                          </a:solidFill>
                        </a:rPr>
                        <a:t>Total Hours Worked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dk1"/>
                          </a:solidFill>
                        </a:rPr>
                        <a:t>Remaining Hours Available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400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37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dk1"/>
                          </a:solidFill>
                        </a:rPr>
                        <a:t>Total Payroll Expended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$0.00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8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dk1"/>
                          </a:solidFill>
                        </a:rPr>
                        <a:t>Student Payroll Budget Remaining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</a:rPr>
                        <a:t>$5,224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F00"/>
                    </a:solidFill>
                  </a:tcPr>
                </a:tc>
              </a:tr>
            </a:tbl>
          </a:graphicData>
        </a:graphic>
      </p:graphicFrame>
      <p:sp>
        <p:nvSpPr>
          <p:cNvPr id="174" name="Google Shape;174;p24"/>
          <p:cNvSpPr txBox="1"/>
          <p:nvPr/>
        </p:nvSpPr>
        <p:spPr>
          <a:xfrm>
            <a:off x="582175" y="1770788"/>
            <a:ext cx="4440600" cy="47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As a supervisor, you are responsible for monitoring the number of hours that your student works over the summer. When you approve hours on MyGustavus make a note of how many hours your student worked for each payroll. Track the total hours for each payroll and subtract this from the total summer hours available.</a:t>
            </a:r>
            <a:endParaRPr b="0" i="0" sz="12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Both you and your student have the ability to view time entry histories in MyGustavus.  Ask your student for a summary of their hours.</a:t>
            </a:r>
            <a:endParaRPr b="0" i="0" sz="16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Students accounts do not close once they’ve worked their awarded amount of hours.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/>
          <p:nvPr/>
        </p:nvSpPr>
        <p:spPr>
          <a:xfrm>
            <a:off x="2730450" y="332825"/>
            <a:ext cx="8620800" cy="58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my students pay their monthly on-campus housing bill?</a:t>
            </a:r>
            <a:endParaRPr b="1" i="0" sz="19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The hourly student research rate has been adjusted to $</a:t>
            </a:r>
            <a:r>
              <a:rPr lang="en-US" sz="1900">
                <a:solidFill>
                  <a:srgbClr val="D9D9D9"/>
                </a:solidFill>
              </a:rPr>
              <a:t>15.44</a:t>
            </a:r>
            <a:r>
              <a:rPr b="0" i="0" lang="en-US" sz="19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for 202</a:t>
            </a:r>
            <a:r>
              <a:rPr lang="en-US" sz="1900">
                <a:solidFill>
                  <a:srgbClr val="D9D9D9"/>
                </a:solidFill>
              </a:rPr>
              <a:t>4</a:t>
            </a:r>
            <a:r>
              <a:rPr b="0" i="0" lang="en-US" sz="19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b="1" i="0" lang="en-US" sz="1900" u="none" cap="none" strike="noStrike">
                <a:solidFill>
                  <a:srgbClr val="D9D9D9"/>
                </a:solidFill>
              </a:rPr>
              <a:t>The increased hourly wage will provide additional funds in each paycheck to enable students to pay for living expenses on and off campus.</a:t>
            </a:r>
            <a:endParaRPr b="1" i="0" sz="1500" u="none" cap="none" strike="noStrike">
              <a:solidFill>
                <a:srgbClr val="D9D9D9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Charges for on-campus housing are calculated at $</a:t>
            </a:r>
            <a:r>
              <a:rPr lang="en-US" sz="1900">
                <a:solidFill>
                  <a:srgbClr val="D9D9D9"/>
                </a:solidFill>
              </a:rPr>
              <a:t>97.50 </a:t>
            </a:r>
            <a:r>
              <a:rPr b="0" i="0" lang="en-US" sz="19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per week and reported to student accounts by Residential Life on approximately July 1, August 1, and September 1. Housing charges will be charged monthly to the student's account. </a:t>
            </a:r>
            <a:endParaRPr b="0" i="0" sz="15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It is the student's responsibility to make payments to Student Accounts for their housing charges.  </a:t>
            </a:r>
            <a:r>
              <a:rPr b="1" i="0" lang="en-US" sz="19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Please remind students that they are responsible for paying their own summer housing bill. </a:t>
            </a:r>
            <a:endParaRPr b="0" i="0" sz="19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9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fmla="val 25000" name="adj"/>
            </a:avLst>
          </a:prstGeom>
          <a:solidFill>
            <a:srgbClr val="FFC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type="title"/>
          </p:nvPr>
        </p:nvSpPr>
        <p:spPr>
          <a:xfrm>
            <a:off x="1862100" y="1238325"/>
            <a:ext cx="8841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7297"/>
              <a:buFont typeface="Century Gothic"/>
              <a:buNone/>
            </a:pPr>
            <a:r>
              <a:rPr b="1" lang="en-US">
                <a:solidFill>
                  <a:schemeClr val="lt1"/>
                </a:solidFill>
              </a:rPr>
              <a:t>Thank you for completing the required supervisor training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7" name="Google Shape;187;p33"/>
          <p:cNvSpPr txBox="1"/>
          <p:nvPr>
            <p:ph idx="1" type="body"/>
          </p:nvPr>
        </p:nvSpPr>
        <p:spPr>
          <a:xfrm>
            <a:off x="1684500" y="2944775"/>
            <a:ext cx="100620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-US">
                <a:solidFill>
                  <a:srgbClr val="D9D9D9"/>
                </a:solidFill>
              </a:rPr>
              <a:t>If you have questions about the materials contained in this training, please reach out to Sarah Peterson or Sarah Bridges.</a:t>
            </a:r>
            <a:endParaRPr>
              <a:solidFill>
                <a:srgbClr val="D9D9D9"/>
              </a:solidFill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>
                <a:solidFill>
                  <a:srgbClr val="CCCCCC"/>
                </a:solidFill>
              </a:rPr>
              <a:t>Sarah Peterson (</a:t>
            </a:r>
            <a:r>
              <a:rPr lang="en-US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speterson@gustavus.edu</a:t>
            </a:r>
            <a:r>
              <a:rPr lang="en-US">
                <a:solidFill>
                  <a:srgbClr val="CCCCCC"/>
                </a:solidFill>
              </a:rPr>
              <a:t>, x6514)</a:t>
            </a:r>
            <a:endParaRPr>
              <a:solidFill>
                <a:srgbClr val="CCCCCC"/>
              </a:solidFill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>
                <a:solidFill>
                  <a:srgbClr val="CCCCCC"/>
                </a:solidFill>
              </a:rPr>
              <a:t>Sarah Bridges (</a:t>
            </a:r>
            <a:r>
              <a:rPr lang="en-US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sbridges@gustavus.edu</a:t>
            </a:r>
            <a:r>
              <a:rPr lang="en-US">
                <a:solidFill>
                  <a:srgbClr val="CCCCCC"/>
                </a:solidFill>
              </a:rPr>
              <a:t>, x7049)</a:t>
            </a:r>
            <a:endParaRPr>
              <a:solidFill>
                <a:srgbClr val="CCCCCC"/>
              </a:solidFill>
            </a:endParaRPr>
          </a:p>
          <a:p>
            <a:pPr indent="0" lvl="1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>
                <a:solidFill>
                  <a:schemeClr val="lt1"/>
                </a:solidFill>
              </a:rPr>
              <a:t>Quiz must be completed by </a:t>
            </a:r>
            <a:r>
              <a:rPr b="1" lang="en-US">
                <a:solidFill>
                  <a:schemeClr val="lt1"/>
                </a:solidFill>
              </a:rPr>
              <a:t>May 27, 2024</a:t>
            </a:r>
            <a:r>
              <a:rPr lang="en-US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8" name="Google Shape;188;p33"/>
          <p:cNvPicPr preferRelativeResize="0"/>
          <p:nvPr/>
        </p:nvPicPr>
        <p:blipFill rotWithShape="1">
          <a:blip r:embed="rId5">
            <a:alphaModFix/>
          </a:blip>
          <a:srcRect b="4798" l="0" r="4852" t="0"/>
          <a:stretch/>
        </p:blipFill>
        <p:spPr>
          <a:xfrm>
            <a:off x="322700" y="202100"/>
            <a:ext cx="1361800" cy="13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/>
          <p:nvPr/>
        </p:nvSpPr>
        <p:spPr>
          <a:xfrm>
            <a:off x="1862100" y="363325"/>
            <a:ext cx="10264200" cy="374700"/>
          </a:xfrm>
          <a:prstGeom prst="parallelogram">
            <a:avLst>
              <a:gd fmla="val 25000" name="adj"/>
            </a:avLst>
          </a:prstGeom>
          <a:solidFill>
            <a:srgbClr val="FFC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2759100" y="593375"/>
            <a:ext cx="8858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60"/>
              <a:buFont typeface="Century Gothic"/>
              <a:buNone/>
            </a:pPr>
            <a:r>
              <a:rPr b="1" lang="en-US" sz="3530">
                <a:solidFill>
                  <a:srgbClr val="FFCF00"/>
                </a:solidFill>
                <a:latin typeface="Nanum Gothic"/>
                <a:ea typeface="Nanum Gothic"/>
                <a:cs typeface="Nanum Gothic"/>
                <a:sym typeface="Nanum Gothic"/>
              </a:rPr>
              <a:t>Training Outcomes </a:t>
            </a:r>
            <a:br>
              <a:rPr b="1" lang="en-US" sz="3530">
                <a:solidFill>
                  <a:srgbClr val="CCCCCC"/>
                </a:solidFill>
                <a:latin typeface="Nanum Gothic"/>
                <a:ea typeface="Nanum Gothic"/>
                <a:cs typeface="Nanum Gothic"/>
                <a:sym typeface="Nanum Gothic"/>
              </a:rPr>
            </a:br>
            <a:r>
              <a:rPr b="1" lang="en-US" sz="1820">
                <a:solidFill>
                  <a:srgbClr val="CCCCCC"/>
                </a:solidFill>
                <a:latin typeface="Nanum Gothic"/>
                <a:ea typeface="Nanum Gothic"/>
                <a:cs typeface="Nanum Gothic"/>
                <a:sym typeface="Nanum Gothic"/>
              </a:rPr>
              <a:t>This “Managing Your Summer Grant” information session will provide you with details on how to manage the supervisor payroll process.</a:t>
            </a:r>
            <a:br>
              <a:rPr lang="en-US" sz="1820"/>
            </a:br>
            <a:endParaRPr sz="1820"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2759100" y="2100550"/>
            <a:ext cx="8858400" cy="3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48">
                <a:solidFill>
                  <a:schemeClr val="lt1"/>
                </a:solidFill>
              </a:rPr>
              <a:t>Upon completion of training, you will:</a:t>
            </a:r>
            <a:endParaRPr sz="1648">
              <a:solidFill>
                <a:schemeClr val="lt1"/>
              </a:solidFill>
            </a:endParaRPr>
          </a:p>
          <a:p>
            <a:pPr indent="-29517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8"/>
              <a:buChar char="●"/>
            </a:pPr>
            <a:r>
              <a:rPr lang="en-US" sz="1648">
                <a:solidFill>
                  <a:schemeClr val="lt1"/>
                </a:solidFill>
              </a:rPr>
              <a:t>Reminders in the Summer Employment Process for 2024</a:t>
            </a:r>
            <a:endParaRPr sz="1648">
              <a:solidFill>
                <a:schemeClr val="lt1"/>
              </a:solidFill>
              <a:highlight>
                <a:srgbClr val="FFFF00"/>
              </a:highlight>
            </a:endParaRPr>
          </a:p>
          <a:p>
            <a:pPr indent="-29517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8"/>
              <a:buChar char="●"/>
            </a:pPr>
            <a:r>
              <a:rPr lang="en-US" sz="1648">
                <a:solidFill>
                  <a:schemeClr val="lt1"/>
                </a:solidFill>
              </a:rPr>
              <a:t>Understand the terms of the Supervisor and Employment Agreement</a:t>
            </a:r>
            <a:endParaRPr sz="1648">
              <a:solidFill>
                <a:schemeClr val="lt1"/>
              </a:solidFill>
            </a:endParaRPr>
          </a:p>
          <a:p>
            <a:pPr indent="-29517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8"/>
              <a:buChar char="●"/>
            </a:pPr>
            <a:r>
              <a:rPr lang="en-US" sz="1648">
                <a:solidFill>
                  <a:schemeClr val="lt1"/>
                </a:solidFill>
              </a:rPr>
              <a:t>Know when a student employee is required to complete RCR training </a:t>
            </a:r>
            <a:endParaRPr sz="1648">
              <a:solidFill>
                <a:schemeClr val="lt1"/>
              </a:solidFill>
            </a:endParaRPr>
          </a:p>
          <a:p>
            <a:pPr indent="-29517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8"/>
              <a:buChar char="●"/>
            </a:pPr>
            <a:r>
              <a:rPr lang="en-US" sz="1648">
                <a:solidFill>
                  <a:schemeClr val="lt1"/>
                </a:solidFill>
              </a:rPr>
              <a:t>Be aware of deadlines for employee hour entry and supervisor approval</a:t>
            </a:r>
            <a:endParaRPr sz="1648">
              <a:solidFill>
                <a:schemeClr val="lt1"/>
              </a:solidFill>
            </a:endParaRPr>
          </a:p>
          <a:p>
            <a:pPr indent="-29517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8"/>
              <a:buChar char="●"/>
            </a:pPr>
            <a:r>
              <a:rPr lang="en-US" sz="1648">
                <a:solidFill>
                  <a:schemeClr val="lt1"/>
                </a:solidFill>
              </a:rPr>
              <a:t>Learn how to manage student employee payroll hour entry</a:t>
            </a:r>
            <a:endParaRPr sz="1648">
              <a:solidFill>
                <a:schemeClr val="lt1"/>
              </a:solidFill>
            </a:endParaRPr>
          </a:p>
          <a:p>
            <a:pPr indent="-29517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8"/>
              <a:buChar char="●"/>
            </a:pPr>
            <a:r>
              <a:rPr lang="en-US" sz="1648">
                <a:solidFill>
                  <a:schemeClr val="lt1"/>
                </a:solidFill>
              </a:rPr>
              <a:t>Be better able to manage student employee scheduling to eliminate overtime hours</a:t>
            </a:r>
            <a:endParaRPr sz="1648">
              <a:solidFill>
                <a:schemeClr val="lt1"/>
              </a:solidFill>
            </a:endParaRPr>
          </a:p>
          <a:p>
            <a:pPr indent="-29517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8"/>
              <a:buChar char="●"/>
            </a:pPr>
            <a:r>
              <a:rPr lang="en-US" sz="1648">
                <a:solidFill>
                  <a:schemeClr val="lt1"/>
                </a:solidFill>
              </a:rPr>
              <a:t>Understand how to track student employee hours and budget</a:t>
            </a:r>
            <a:endParaRPr sz="1648">
              <a:solidFill>
                <a:schemeClr val="lt1"/>
              </a:solidFill>
            </a:endParaRPr>
          </a:p>
          <a:p>
            <a:pPr indent="-295179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8"/>
              <a:buChar char="●"/>
            </a:pPr>
            <a:r>
              <a:rPr lang="en-US" sz="1648">
                <a:solidFill>
                  <a:schemeClr val="lt1"/>
                </a:solidFill>
              </a:rPr>
              <a:t>Know where to obtain account balance information</a:t>
            </a:r>
            <a:endParaRPr sz="1648">
              <a:solidFill>
                <a:schemeClr val="lt1"/>
              </a:solidFill>
            </a:endParaRPr>
          </a:p>
          <a:p>
            <a:pPr indent="-2286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fmla="val 25000" name="adj"/>
            </a:avLst>
          </a:prstGeom>
          <a:solidFill>
            <a:srgbClr val="FFC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1" lang="en-US">
                <a:solidFill>
                  <a:schemeClr val="lt1"/>
                </a:solidFill>
              </a:rPr>
              <a:t>Reminders for 2024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1143250" y="1479900"/>
            <a:ext cx="9905400" cy="47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3851"/>
              <a:buNone/>
            </a:pPr>
            <a:r>
              <a:rPr b="1" lang="en-US" sz="2720">
                <a:solidFill>
                  <a:schemeClr val="lt1"/>
                </a:solidFill>
              </a:rPr>
              <a:t>Required Supervisor Training</a:t>
            </a:r>
            <a:endParaRPr sz="272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en-US">
                <a:solidFill>
                  <a:srgbClr val="CCCCCC"/>
                </a:solidFill>
              </a:rPr>
              <a:t>All supervisors must complete this required training and quiz by </a:t>
            </a:r>
            <a:r>
              <a:rPr b="1" lang="en-US">
                <a:solidFill>
                  <a:schemeClr val="lt1"/>
                </a:solidFill>
                <a:highlight>
                  <a:schemeClr val="dk1"/>
                </a:highlight>
              </a:rPr>
              <a:t>May 24</a:t>
            </a:r>
            <a:r>
              <a:rPr b="1" lang="en-US">
                <a:solidFill>
                  <a:schemeClr val="lt1"/>
                </a:solidFill>
                <a:highlight>
                  <a:schemeClr val="dk1"/>
                </a:highlight>
              </a:rPr>
              <a:t>, 2024</a:t>
            </a:r>
            <a:r>
              <a:rPr lang="en-US">
                <a:solidFill>
                  <a:srgbClr val="CCCCCC"/>
                </a:solidFill>
              </a:rPr>
              <a:t>.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 b="1">
              <a:solidFill>
                <a:srgbClr val="D9D9D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13851"/>
              <a:buNone/>
            </a:pPr>
            <a:r>
              <a:rPr b="1" lang="en-US" sz="2720">
                <a:solidFill>
                  <a:schemeClr val="lt1"/>
                </a:solidFill>
              </a:rPr>
              <a:t>2024 Student </a:t>
            </a:r>
            <a:r>
              <a:rPr b="1" lang="en-US" sz="272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Hourly </a:t>
            </a:r>
            <a:r>
              <a:rPr b="1" lang="en-US" sz="2720">
                <a:solidFill>
                  <a:schemeClr val="lt1"/>
                </a:solidFill>
              </a:rPr>
              <a:t>Rate Change:</a:t>
            </a:r>
            <a:endParaRPr sz="272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en-US">
                <a:solidFill>
                  <a:srgbClr val="CCCCCC"/>
                </a:solidFill>
              </a:rPr>
              <a:t>The hourly student research rate has been increased for 2024 to account for the annual increase in the weekly housing rate. The hourly pay rate is</a:t>
            </a:r>
            <a:r>
              <a:rPr lang="en-US">
                <a:solidFill>
                  <a:schemeClr val="lt1"/>
                </a:solidFill>
              </a:rPr>
              <a:t> </a:t>
            </a:r>
            <a:r>
              <a:rPr b="1" lang="en-US">
                <a:solidFill>
                  <a:schemeClr val="lt1"/>
                </a:solidFill>
              </a:rPr>
              <a:t>$15.44</a:t>
            </a:r>
            <a:r>
              <a:rPr lang="en-US">
                <a:solidFill>
                  <a:schemeClr val="lt1"/>
                </a:solidFill>
              </a:rPr>
              <a:t> </a:t>
            </a:r>
            <a:r>
              <a:rPr lang="en-US">
                <a:solidFill>
                  <a:srgbClr val="CCCCCC"/>
                </a:solidFill>
              </a:rPr>
              <a:t>for 2024. Students are required to pay their housing bills on a monthly basis. This base rate should be used for </a:t>
            </a:r>
            <a:r>
              <a:rPr lang="en-US" u="sng">
                <a:solidFill>
                  <a:srgbClr val="CCCCCC"/>
                </a:solidFill>
              </a:rPr>
              <a:t>all</a:t>
            </a:r>
            <a:r>
              <a:rPr lang="en-US">
                <a:solidFill>
                  <a:srgbClr val="CCCCCC"/>
                </a:solidFill>
              </a:rPr>
              <a:t> Summer Research Employment and Supervisor Agreements. </a:t>
            </a:r>
            <a:endParaRPr>
              <a:solidFill>
                <a:srgbClr val="CCCCCC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13851"/>
              <a:buNone/>
            </a:pPr>
            <a:r>
              <a:rPr b="1" lang="en-US" sz="2720">
                <a:solidFill>
                  <a:schemeClr val="lt1"/>
                </a:solidFill>
              </a:rPr>
              <a:t>Employment Forms</a:t>
            </a:r>
            <a:endParaRPr sz="272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en-US">
                <a:solidFill>
                  <a:srgbClr val="CCCCCC"/>
                </a:solidFill>
              </a:rPr>
              <a:t>Completed </a:t>
            </a:r>
            <a:r>
              <a:rPr i="1" lang="en-US">
                <a:solidFill>
                  <a:srgbClr val="CCCCCC"/>
                </a:solidFill>
              </a:rPr>
              <a:t>Summer Research Employment and Supervisor Agreements </a:t>
            </a:r>
            <a:r>
              <a:rPr lang="en-US">
                <a:solidFill>
                  <a:srgbClr val="CCCCCC"/>
                </a:solidFill>
              </a:rPr>
              <a:t>and other forms should be emailed to Sarah Peterson in Research and Sponsored Programs (</a:t>
            </a:r>
            <a:r>
              <a:rPr lang="en-US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speterson@gustavus.edu</a:t>
            </a:r>
            <a:r>
              <a:rPr lang="en-US">
                <a:solidFill>
                  <a:srgbClr val="CCCCCC"/>
                </a:solidFill>
              </a:rPr>
              <a:t>) by </a:t>
            </a:r>
            <a:r>
              <a:rPr b="1" lang="en-US">
                <a:solidFill>
                  <a:schemeClr val="lt1"/>
                </a:solidFill>
              </a:rPr>
              <a:t>April 25, 2024</a:t>
            </a:r>
            <a:r>
              <a:rPr lang="en-US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fmla="val 25000" name="adj"/>
            </a:avLst>
          </a:prstGeom>
          <a:solidFill>
            <a:srgbClr val="FFC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2146200" y="593375"/>
            <a:ext cx="9039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1" lang="en-US">
                <a:solidFill>
                  <a:schemeClr val="lt1"/>
                </a:solidFill>
              </a:rPr>
              <a:t>Student Research Employment Dates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4" name="Google Shape;114;p4"/>
          <p:cNvSpPr txBox="1"/>
          <p:nvPr>
            <p:ph idx="1" type="body"/>
          </p:nvPr>
        </p:nvSpPr>
        <p:spPr>
          <a:xfrm>
            <a:off x="2736375" y="1792150"/>
            <a:ext cx="85827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91">
                <a:solidFill>
                  <a:srgbClr val="B7B7B7"/>
                </a:solidFill>
              </a:rPr>
              <a:t>June 1 through August 31, 2022</a:t>
            </a:r>
            <a:endParaRPr sz="2091">
              <a:solidFill>
                <a:srgbClr val="B7B7B7"/>
              </a:solidFill>
            </a:endParaRPr>
          </a:p>
          <a:p>
            <a:pPr indent="-266185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92"/>
              <a:buChar char="○"/>
            </a:pPr>
            <a:r>
              <a:rPr lang="en-US" sz="1591">
                <a:solidFill>
                  <a:schemeClr val="lt1"/>
                </a:solidFill>
              </a:rPr>
              <a:t>Students working on internally funded (Endowments, FYRE, RSC, and Presidential) </a:t>
            </a:r>
            <a:endParaRPr sz="1591">
              <a:solidFill>
                <a:schemeClr val="lt1"/>
              </a:solidFill>
            </a:endParaRPr>
          </a:p>
          <a:p>
            <a:pPr indent="-266185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92"/>
              <a:buChar char="○"/>
            </a:pPr>
            <a:r>
              <a:rPr lang="en-US" sz="1591">
                <a:solidFill>
                  <a:schemeClr val="lt1"/>
                </a:solidFill>
              </a:rPr>
              <a:t>Externally funded grants and Johnson-Peterson internal grant work</a:t>
            </a:r>
            <a:endParaRPr sz="1591">
              <a:solidFill>
                <a:schemeClr val="lt1"/>
              </a:solidFill>
            </a:endParaRPr>
          </a:p>
          <a:p>
            <a:pPr indent="-329628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91"/>
              <a:buChar char="●"/>
            </a:pPr>
            <a:r>
              <a:rPr lang="en-US" sz="1591">
                <a:solidFill>
                  <a:schemeClr val="lt1"/>
                </a:solidFill>
              </a:rPr>
              <a:t>If a student needs to continue research through the Academic Year, additional forms will need to be completed.</a:t>
            </a:r>
            <a:endParaRPr sz="1591">
              <a:solidFill>
                <a:schemeClr val="lt1"/>
              </a:solidFill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fmla="val 25000" name="adj"/>
            </a:avLst>
          </a:prstGeom>
          <a:solidFill>
            <a:srgbClr val="FFC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e04df5eeb_0_4"/>
          <p:cNvSpPr txBox="1"/>
          <p:nvPr>
            <p:ph type="title"/>
          </p:nvPr>
        </p:nvSpPr>
        <p:spPr>
          <a:xfrm>
            <a:off x="2736375" y="593375"/>
            <a:ext cx="90399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b="1" lang="en-US">
                <a:solidFill>
                  <a:schemeClr val="lt1"/>
                </a:solidFill>
              </a:rPr>
              <a:t>Required Training for Students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2" name="Google Shape;122;g11e04df5eeb_0_4"/>
          <p:cNvSpPr txBox="1"/>
          <p:nvPr>
            <p:ph idx="1" type="body"/>
          </p:nvPr>
        </p:nvSpPr>
        <p:spPr>
          <a:xfrm>
            <a:off x="2736375" y="1792150"/>
            <a:ext cx="85827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335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92"/>
              <a:buChar char="●"/>
            </a:pPr>
            <a:r>
              <a:rPr b="1" lang="en-US" sz="2091">
                <a:solidFill>
                  <a:srgbClr val="CCCCCC"/>
                </a:solidFill>
              </a:rPr>
              <a:t>Responsible Conduct of Research</a:t>
            </a:r>
            <a:endParaRPr sz="2091">
              <a:solidFill>
                <a:srgbClr val="CCCCCC"/>
              </a:solidFill>
            </a:endParaRPr>
          </a:p>
          <a:p>
            <a:pPr indent="-406400" lvl="0" marL="609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rgbClr val="D9D9D9"/>
                </a:solidFill>
              </a:rPr>
              <a:t>If the position is paid from government funds (local, state, federal), I agree to abide by the Gustavus Responsible Conduct of Research Policy and complete the mandatory training: </a:t>
            </a:r>
            <a:r>
              <a:rPr lang="en-US" sz="1600" u="sng">
                <a:solidFill>
                  <a:srgbClr val="0563C1"/>
                </a:solidFill>
              </a:rPr>
              <a:t>https://gustavus.edu/research/responsibleconduct.php.</a:t>
            </a:r>
            <a:endParaRPr sz="1600">
              <a:solidFill>
                <a:schemeClr val="dk1"/>
              </a:solidFill>
            </a:endParaRPr>
          </a:p>
          <a:p>
            <a:pPr indent="-406400" lvl="1" marL="1219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b="1" lang="en-US" sz="1600">
                <a:solidFill>
                  <a:schemeClr val="lt1"/>
                </a:solidFill>
              </a:rPr>
              <a:t>Students </a:t>
            </a:r>
            <a:r>
              <a:rPr b="1" lang="en-US" sz="1600" u="sng">
                <a:solidFill>
                  <a:schemeClr val="lt1"/>
                </a:solidFill>
              </a:rPr>
              <a:t>must</a:t>
            </a:r>
            <a:r>
              <a:rPr b="1" lang="en-US" sz="1600">
                <a:solidFill>
                  <a:schemeClr val="lt1"/>
                </a:solidFill>
              </a:rPr>
              <a:t> complete the online CITI training prior to attending the in-person RCR training.</a:t>
            </a:r>
            <a:endParaRPr sz="1600">
              <a:solidFill>
                <a:schemeClr val="lt1"/>
              </a:solidFill>
            </a:endParaRPr>
          </a:p>
          <a:p>
            <a:pPr indent="-323335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1492"/>
              <a:buChar char="●"/>
            </a:pPr>
            <a:r>
              <a:rPr b="1" lang="en-US" sz="2091">
                <a:solidFill>
                  <a:srgbClr val="B7B7B7"/>
                </a:solidFill>
              </a:rPr>
              <a:t>Lab Safety</a:t>
            </a:r>
            <a:endParaRPr sz="2091">
              <a:solidFill>
                <a:srgbClr val="B7B7B7"/>
              </a:solidFill>
            </a:endParaRPr>
          </a:p>
          <a:p>
            <a:pPr indent="-406400" lvl="1" marL="1219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b="1" lang="en-US" sz="1600">
                <a:solidFill>
                  <a:schemeClr val="lt1"/>
                </a:solidFill>
              </a:rPr>
              <a:t>L</a:t>
            </a:r>
            <a:r>
              <a:rPr b="1" lang="en-US" sz="160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ab safety training </a:t>
            </a:r>
            <a:r>
              <a:rPr b="1" lang="en-US" sz="1600">
                <a:solidFill>
                  <a:schemeClr val="lt1"/>
                </a:solidFill>
              </a:rPr>
              <a:t>is required for all students conducting research in a lab, studio, or fieldwork setting.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</a:rPr>
              <a:t>If your student misses a required training, they cannot begin work.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solidFill>
                  <a:schemeClr val="lt1"/>
                </a:solidFill>
              </a:rPr>
              <a:t>Additional information about trainings can be found on the Research web page. www.gustavus.edu/research</a:t>
            </a:r>
            <a:endParaRPr b="1" sz="2000">
              <a:solidFill>
                <a:schemeClr val="lt1"/>
              </a:solidFill>
            </a:endParaRPr>
          </a:p>
        </p:txBody>
      </p:sp>
      <p:sp>
        <p:nvSpPr>
          <p:cNvPr id="123" name="Google Shape;123;g11e04df5eeb_0_4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fmla="val 25000" name="adj"/>
            </a:avLst>
          </a:prstGeom>
          <a:solidFill>
            <a:srgbClr val="FFC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/>
        </p:nvSpPr>
        <p:spPr>
          <a:xfrm>
            <a:off x="2792627" y="170523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218300" y="122025"/>
            <a:ext cx="11777400" cy="6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CF00"/>
                </a:solidFill>
                <a:latin typeface="Arial"/>
                <a:ea typeface="Arial"/>
                <a:cs typeface="Arial"/>
                <a:sym typeface="Arial"/>
              </a:rPr>
              <a:t>By signing the </a:t>
            </a:r>
            <a:r>
              <a:rPr b="1" i="1" lang="en-US" sz="2200" u="none" cap="none" strike="noStrike">
                <a:solidFill>
                  <a:srgbClr val="FFCF00"/>
                </a:solidFill>
                <a:latin typeface="Arial"/>
                <a:ea typeface="Arial"/>
                <a:cs typeface="Arial"/>
                <a:sym typeface="Arial"/>
              </a:rPr>
              <a:t>Summer Employee and Supervisor Agreement</a:t>
            </a:r>
            <a:r>
              <a:rPr b="1" i="0" lang="en-US" sz="2200" u="none" cap="none" strike="noStrike">
                <a:solidFill>
                  <a:srgbClr val="FFCF00"/>
                </a:solidFill>
                <a:latin typeface="Arial"/>
                <a:ea typeface="Arial"/>
                <a:cs typeface="Arial"/>
                <a:sym typeface="Arial"/>
              </a:rPr>
              <a:t> you and your student have agreed to the following terms:</a:t>
            </a:r>
            <a:endParaRPr b="0" i="0" sz="1600" u="none" cap="none" strike="noStrike">
              <a:solidFill>
                <a:srgbClr val="FFC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chemeClr val="lt1"/>
                </a:solidFill>
              </a:rPr>
              <a:t>1</a:t>
            </a: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.Summer employee will be paid on the bi-weekly payroll. Please submit your time through MyGustavus by 10:00 a.m. on the Monday prior to the Friday payday.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chemeClr val="lt1"/>
                </a:solidFill>
              </a:rPr>
              <a:t>2</a:t>
            </a: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.Supervisor must approve student hours by the bi-weekly deadline.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chemeClr val="lt1"/>
                </a:solidFill>
              </a:rPr>
              <a:t>3</a:t>
            </a: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.Summer employee may not work more than 40 hours per week during the summer without prior approval.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chemeClr val="lt1"/>
                </a:solidFill>
              </a:rPr>
              <a:t>4</a:t>
            </a: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.Any grant over expenditure, including additional hours worked over the awarded amount, must be covered by the Supervisor</a:t>
            </a:r>
            <a:r>
              <a:rPr lang="en-US" sz="1700">
                <a:solidFill>
                  <a:schemeClr val="lt1"/>
                </a:solidFill>
              </a:rPr>
              <a:t> or Department.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chemeClr val="lt1"/>
                </a:solidFill>
              </a:rPr>
              <a:t>5</a:t>
            </a: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.A verified I9, W4, background check, and direct deposit are all required to be completed and on file before you begin summer employment.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chemeClr val="lt1"/>
                </a:solidFill>
              </a:rPr>
              <a:t>6</a:t>
            </a: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.If the position is paid from Federal or State funds</a:t>
            </a:r>
            <a:r>
              <a:rPr lang="en-US" sz="1700">
                <a:solidFill>
                  <a:schemeClr val="lt1"/>
                </a:solidFill>
              </a:rPr>
              <a:t>, you must</a:t>
            </a: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agree to abide by the Gustavus Responsible Conduct of Research Policy and complete the mandatory training: </a:t>
            </a:r>
            <a:r>
              <a:rPr b="0" i="0" lang="en-US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https://gustavus.edu/research/responsibleconduct.php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>
                <a:solidFill>
                  <a:schemeClr val="lt1"/>
                </a:solidFill>
              </a:rPr>
              <a:t>7</a:t>
            </a: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.As a summer employee of Gustavus Adolphus College, I understand that I may have access to Gustavus’ Confidential Information. I agree as a condition of employment not to disclose any confidential information.</a:t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b="0" i="0" sz="1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891150" y="602525"/>
            <a:ext cx="10409700" cy="59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1" lang="en-US" sz="2300" u="none" cap="none" strike="noStrike">
                <a:solidFill>
                  <a:srgbClr val="FFCF00"/>
                </a:solidFill>
                <a:latin typeface="Arial"/>
                <a:ea typeface="Arial"/>
                <a:cs typeface="Arial"/>
                <a:sym typeface="Arial"/>
              </a:rPr>
              <a:t>Additional Information: Summer Employee and Supervisor Agreement </a:t>
            </a:r>
            <a:endParaRPr b="0" i="0" sz="1700" u="none" cap="none" strike="noStrike">
              <a:solidFill>
                <a:srgbClr val="FFC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If a student has </a:t>
            </a:r>
            <a:r>
              <a:rPr b="1" i="0" lang="en-US" sz="1600" u="sng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b="0" i="0" lang="en-US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been previously employed by Gustavus the following forms are required: I9, W4, background check, and direct deposit and must be complete and on file before they begin summer employment. </a:t>
            </a:r>
            <a:endParaRPr b="0" i="0" sz="16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○"/>
            </a:pPr>
            <a:r>
              <a:rPr b="1" i="0" lang="en-US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You and your student will be notified if they are missing any of the required forms.</a:t>
            </a:r>
            <a:endParaRPr b="0" i="0" sz="16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Remind your students about the confidentiality agreement: </a:t>
            </a:r>
            <a:r>
              <a:rPr b="0" i="0" lang="en-US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As a summer employee of Gustavus Adolphus College, I understand that I may have access to Gustavus’ Confidential Information. I agree as a condition of employment not to disclose any confidential information.</a:t>
            </a:r>
            <a:endParaRPr b="0" i="0" sz="16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The Summer Research Student web page (</a:t>
            </a:r>
            <a:r>
              <a:rPr b="0" i="0" lang="en-US" sz="1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https://gustavus.edu/grants/StudentForms.php</a:t>
            </a:r>
            <a:r>
              <a:rPr b="0" i="0" lang="en-US" sz="16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) has more information about approving student hours in MyGustavus.</a:t>
            </a:r>
            <a:endParaRPr b="0" i="0" sz="16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/>
          <p:nvPr/>
        </p:nvSpPr>
        <p:spPr>
          <a:xfrm>
            <a:off x="1313550" y="871625"/>
            <a:ext cx="9564900" cy="18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CF00"/>
                </a:solidFill>
                <a:latin typeface="Arial"/>
                <a:ea typeface="Arial"/>
                <a:cs typeface="Arial"/>
                <a:sym typeface="Arial"/>
              </a:rPr>
              <a:t>Example of supervisor payroll reminder email message:</a:t>
            </a:r>
            <a:endParaRPr b="0" i="0" sz="1600" u="none" cap="none" strike="noStrike">
              <a:solidFill>
                <a:srgbClr val="FFC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a supervisor, you will receive two payroll reminder email messages from 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Renae Stierlen (</a:t>
            </a:r>
            <a:r>
              <a:rPr b="0" i="0" lang="en-US" sz="18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rstierle@gustavus.edu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in the Finance Office. One on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Thursday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another on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Monday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before the payroll approval deadline.</a:t>
            </a:r>
            <a:r>
              <a:rPr b="0" i="0" lang="en-US" sz="18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3"/>
          <p:cNvSpPr/>
          <p:nvPr/>
        </p:nvSpPr>
        <p:spPr>
          <a:xfrm>
            <a:off x="1313550" y="2818100"/>
            <a:ext cx="9564900" cy="15567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Period 06/0</a:t>
            </a:r>
            <a:r>
              <a:rPr b="1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/202</a:t>
            </a:r>
            <a:r>
              <a:rPr b="1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- 06/10/202</a:t>
            </a:r>
            <a:r>
              <a:rPr b="1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be paid 06/17/202</a:t>
            </a:r>
            <a:r>
              <a:rPr b="1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order for payroll processing, please remember to review and approve time entries for your summer employees </a:t>
            </a:r>
            <a:r>
              <a:rPr b="1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noon, Monday, June 13th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3"/>
          <p:cNvSpPr txBox="1"/>
          <p:nvPr/>
        </p:nvSpPr>
        <p:spPr>
          <a:xfrm>
            <a:off x="1313558" y="4607050"/>
            <a:ext cx="815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should receive an automated email when your student has submitted their time.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2742125" y="850200"/>
            <a:ext cx="8770200" cy="51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Summer employee may not work more than 40 hours per week during the summer without prior approval.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As a general rule, students should not exceed 40 hours per week. If overtime hours cannot be avoided call Sarah Bridges (x7049) to explain the situation and obtain permission. </a:t>
            </a:r>
            <a:br>
              <a:rPr b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Overtime hours must have </a:t>
            </a:r>
            <a:r>
              <a:rPr b="1" i="0" lang="en-US" sz="1800" u="sng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prior</a:t>
            </a:r>
            <a:r>
              <a:rPr b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 approval from Sarah Bridges in advance of student working more than 40 hours per week.</a:t>
            </a:r>
            <a:endParaRPr b="0" i="0" sz="14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will overtime affect my budget?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Grant budgets allow for a total dollar amount to go toward wages. Overtime is paid at time and a half, so your grant funds will not go as far. A student will not be able to work as many hours as was originally budgeted. </a:t>
            </a:r>
            <a:endParaRPr b="0" i="0" sz="18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fmla="val 25000" name="adj"/>
            </a:avLst>
          </a:prstGeom>
          <a:solidFill>
            <a:srgbClr val="FFC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2019-05-14T20:43:50Z</dcterms:created>
  <dc:creator>Sarah Bridges</dc:creator>
</cp:coreProperties>
</file>